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3"/>
  </p:notesMasterIdLst>
  <p:handoutMasterIdLst>
    <p:handoutMasterId r:id="rId14"/>
  </p:handoutMasterIdLst>
  <p:sldIdLst>
    <p:sldId id="276" r:id="rId2"/>
    <p:sldId id="294" r:id="rId3"/>
    <p:sldId id="295" r:id="rId4"/>
    <p:sldId id="300" r:id="rId5"/>
    <p:sldId id="296" r:id="rId6"/>
    <p:sldId id="301" r:id="rId7"/>
    <p:sldId id="297" r:id="rId8"/>
    <p:sldId id="298" r:id="rId9"/>
    <p:sldId id="299" r:id="rId10"/>
    <p:sldId id="302" r:id="rId11"/>
    <p:sldId id="282" r:id="rId12"/>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225">
          <p15:clr>
            <a:srgbClr val="A4A3A4"/>
          </p15:clr>
        </p15:guide>
        <p15:guide id="2" pos="2234">
          <p15:clr>
            <a:srgbClr val="A4A3A4"/>
          </p15:clr>
        </p15:guide>
        <p15:guide id="3" orient="horz" pos="3132">
          <p15:clr>
            <a:srgbClr val="A4A3A4"/>
          </p15:clr>
        </p15:guide>
        <p15:guide id="4"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9566" autoAdjust="0"/>
  </p:normalViewPr>
  <p:slideViewPr>
    <p:cSldViewPr snapToGrid="0">
      <p:cViewPr varScale="1">
        <p:scale>
          <a:sx n="83" d="100"/>
          <a:sy n="83" d="100"/>
        </p:scale>
        <p:origin x="480" y="62"/>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snapToGrid="0">
      <p:cViewPr varScale="1">
        <p:scale>
          <a:sx n="91" d="100"/>
          <a:sy n="91" d="100"/>
        </p:scale>
        <p:origin x="-2772" y="-102"/>
      </p:cViewPr>
      <p:guideLst>
        <p:guide orient="horz" pos="3225"/>
        <p:guide pos="2234"/>
        <p:guide orient="horz" pos="3132"/>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0" y="9445464"/>
            <a:ext cx="2946945" cy="493880"/>
          </a:xfrm>
          <a:prstGeom prst="rect">
            <a:avLst/>
          </a:prstGeom>
          <a:noFill/>
          <a:ln w="9525">
            <a:noFill/>
            <a:miter lim="800000"/>
            <a:headEnd/>
            <a:tailEnd/>
          </a:ln>
          <a:effectLst/>
        </p:spPr>
        <p:txBody>
          <a:bodyPr vert="horz" wrap="square" lIns="95497" tIns="47751" rIns="95497" bIns="47751" numCol="1" anchor="b" anchorCtr="0" compatLnSpc="1">
            <a:prstTxWarp prst="textNoShape">
              <a:avLst/>
            </a:prstTxWarp>
          </a:bodyPr>
          <a:lstStyle>
            <a:lvl1pPr algn="r" defTabSz="955518">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0"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1192"/>
            <a:ext cx="4989714" cy="4474246"/>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0"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2014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r>
              <a:rPr lang="en-US" altLang="ja-JP" dirty="0" smtClean="0"/>
              <a:t>2015.3.16</a:t>
            </a:r>
            <a:endParaRPr lang="en-US" altLang="ja-JP" sz="2000" dirty="0" smtClean="0"/>
          </a:p>
        </p:txBody>
      </p:sp>
      <p:sp>
        <p:nvSpPr>
          <p:cNvPr id="3" name="タイトル 2"/>
          <p:cNvSpPr>
            <a:spLocks noGrp="1"/>
          </p:cNvSpPr>
          <p:nvPr>
            <p:ph type="ctrTitle" sz="quarter"/>
          </p:nvPr>
        </p:nvSpPr>
        <p:spPr>
          <a:xfrm>
            <a:off x="2792760" y="2926596"/>
            <a:ext cx="6912767" cy="574412"/>
          </a:xfrm>
        </p:spPr>
        <p:txBody>
          <a:bodyPr/>
          <a:lstStyle/>
          <a:p>
            <a:r>
              <a:rPr lang="ja-JP" altLang="en-US" sz="2800" dirty="0" smtClean="0">
                <a:latin typeface="メイリオ" pitchFamily="50" charset="-128"/>
                <a:ea typeface="メイリオ" pitchFamily="50" charset="-128"/>
                <a:cs typeface="メイリオ" pitchFamily="50" charset="-128"/>
              </a:rPr>
              <a:t>データの保証と責任について</a:t>
            </a:r>
            <a:endParaRPr lang="ja-JP" altLang="en-US" sz="2800"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r>
              <a:rPr kumimoji="1" lang="ja-JP" altLang="en-US" dirty="0" smtClean="0"/>
              <a:t>平成</a:t>
            </a:r>
            <a:r>
              <a:rPr kumimoji="1" lang="en-US" altLang="ja-JP" dirty="0" smtClean="0"/>
              <a:t>26</a:t>
            </a:r>
            <a:r>
              <a:rPr kumimoji="1" lang="ja-JP" altLang="en-US" dirty="0" smtClean="0"/>
              <a:t>年度　第３回データガバナンス委員会資料</a:t>
            </a:r>
            <a:endParaRPr kumimoji="1" lang="ja-JP" altLang="en-US" dirty="0"/>
          </a:p>
        </p:txBody>
      </p:sp>
      <p:sp>
        <p:nvSpPr>
          <p:cNvPr id="8" name="テキスト プレースホルダー 7"/>
          <p:cNvSpPr>
            <a:spLocks noGrp="1"/>
          </p:cNvSpPr>
          <p:nvPr>
            <p:ph type="body" sz="quarter" idx="11"/>
          </p:nvPr>
        </p:nvSpPr>
        <p:spPr>
          <a:xfrm>
            <a:off x="8985448" y="188641"/>
            <a:ext cx="828873" cy="288032"/>
          </a:xfrm>
        </p:spPr>
        <p:txBody>
          <a:bodyPr anchor="ctr"/>
          <a:lstStyle/>
          <a:p>
            <a:r>
              <a:rPr kumimoji="1" lang="ja-JP" altLang="en-US" dirty="0" smtClean="0"/>
              <a:t>資料３</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039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５．今後のデータ利活用に向けて</a:t>
            </a:r>
            <a:endParaRPr kumimoji="1" lang="ja-JP" altLang="en-US" sz="2400" dirty="0"/>
          </a:p>
        </p:txBody>
      </p:sp>
      <p:sp>
        <p:nvSpPr>
          <p:cNvPr id="3" name="コンテンツ プレースホルダー 2"/>
          <p:cNvSpPr>
            <a:spLocks noGrp="1"/>
          </p:cNvSpPr>
          <p:nvPr>
            <p:ph idx="1"/>
          </p:nvPr>
        </p:nvSpPr>
        <p:spPr>
          <a:xfrm>
            <a:off x="351414" y="1143001"/>
            <a:ext cx="9146415" cy="5321594"/>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米国では法律によってデータの質の確保を実施</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データにエラーがある、基準を満たしていないときには、民間からデータの修正に対する要望</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データの質の確保を法律で定めつつ、データポータルには免責規定を置く</a:t>
            </a:r>
            <a:endParaRPr lang="en-US" altLang="ja-JP" dirty="0" smtClean="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英国ではデータの信頼性、更新頻度等による認証制度を開始</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ライセンスとしては</a:t>
            </a:r>
            <a:r>
              <a:rPr lang="en-US" altLang="ja-JP" dirty="0" smtClean="0">
                <a:solidFill>
                  <a:schemeClr val="bg2"/>
                </a:solidFill>
              </a:rPr>
              <a:t>OGL</a:t>
            </a:r>
            <a:r>
              <a:rPr lang="ja-JP" altLang="en-US" dirty="0" smtClean="0">
                <a:solidFill>
                  <a:schemeClr val="bg2"/>
                </a:solidFill>
              </a:rPr>
              <a:t>を利用しているため、免責規定を置いている</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一方で、日本ではデータの質に関してはあまり議論が行われていないが、有償／無償での提供とあわせて、議論することが望ましい</a:t>
            </a:r>
            <a:endParaRPr lang="en-US" altLang="ja-JP" dirty="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無償だがデータの質が保証されないデータと、有償だがデータの質が保証されるデータのどちらが望ましいか</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ミスがないデータを早期に出すことを求めるのは困難であるため、まず出してもらって利用者側はミスがあれば指摘、修正をする、という利用形態</a:t>
            </a:r>
            <a:endParaRPr lang="en-US" altLang="ja-JP" dirty="0" smtClean="0">
              <a:solidFill>
                <a:schemeClr val="bg2"/>
              </a:solidFill>
            </a:endParaRPr>
          </a:p>
          <a:p>
            <a:pPr marL="223570" lvl="1" indent="0">
              <a:spcBef>
                <a:spcPts val="600"/>
              </a:spcBef>
              <a:buNone/>
            </a:pPr>
            <a:endParaRPr lang="en-US" altLang="ja-JP" dirty="0" smtClean="0">
              <a:solidFill>
                <a:schemeClr val="bg2"/>
              </a:solidFill>
            </a:endParaRPr>
          </a:p>
          <a:p>
            <a:pPr marL="223570" lvl="1" indent="0">
              <a:spcBef>
                <a:spcPts val="600"/>
              </a:spcBef>
              <a:buNone/>
            </a:pPr>
            <a:r>
              <a:rPr lang="ja-JP" altLang="en-US" dirty="0" smtClean="0">
                <a:solidFill>
                  <a:schemeClr val="bg2"/>
                </a:solidFill>
              </a:rPr>
              <a:t>→データの利活用のあり方について、官民連携でのあり方を検討する必要性</a:t>
            </a:r>
            <a:endParaRPr lang="en-US" altLang="ja-JP"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Tree>
    <p:extLst>
      <p:ext uri="{BB962C8B-B14F-4D97-AF65-F5344CB8AC3E}">
        <p14:creationId xmlns:p14="http://schemas.microsoft.com/office/powerpoint/2010/main" val="309692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0906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１．データの保証と責任についての検討の理由</a:t>
            </a:r>
            <a:endParaRPr kumimoji="1" lang="ja-JP" altLang="en-US" sz="2400" dirty="0"/>
          </a:p>
        </p:txBody>
      </p:sp>
      <p:sp>
        <p:nvSpPr>
          <p:cNvPr id="3" name="コンテンツ プレースホルダー 2"/>
          <p:cNvSpPr>
            <a:spLocks noGrp="1"/>
          </p:cNvSpPr>
          <p:nvPr>
            <p:ph idx="1"/>
          </p:nvPr>
        </p:nvSpPr>
        <p:spPr>
          <a:xfrm>
            <a:off x="351414" y="1143001"/>
            <a:ext cx="9146415" cy="4806279"/>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オープンデータとして行政の保有するデータの公開が進んでいるが、当該データを利用する側からは、以下が重要であるという指摘がある。</a:t>
            </a:r>
            <a:endParaRPr lang="en-US" altLang="ja-JP" dirty="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データの質の確保　（精度、正確性、更新頻度）</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データの質の保証　（誤りの修正対応、被害が生じた場合の責任等の有無）</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データの提供の保証（同一</a:t>
            </a:r>
            <a:r>
              <a:rPr lang="en-US" altLang="ja-JP" dirty="0" smtClean="0">
                <a:solidFill>
                  <a:schemeClr val="bg2"/>
                </a:solidFill>
              </a:rPr>
              <a:t>URI</a:t>
            </a:r>
            <a:r>
              <a:rPr lang="ja-JP" altLang="en-US" dirty="0" err="1" smtClean="0">
                <a:solidFill>
                  <a:schemeClr val="bg2"/>
                </a:solidFill>
              </a:rPr>
              <a:t>での</a:t>
            </a:r>
            <a:r>
              <a:rPr lang="ja-JP" altLang="en-US" dirty="0" smtClean="0">
                <a:solidFill>
                  <a:schemeClr val="bg2"/>
                </a:solidFill>
              </a:rPr>
              <a:t>継続提供、</a:t>
            </a:r>
            <a:r>
              <a:rPr lang="en-US" altLang="ja-JP" dirty="0" smtClean="0">
                <a:solidFill>
                  <a:schemeClr val="bg2"/>
                </a:solidFill>
              </a:rPr>
              <a:t>URI</a:t>
            </a:r>
            <a:r>
              <a:rPr lang="ja-JP" altLang="en-US" dirty="0" smtClean="0">
                <a:solidFill>
                  <a:schemeClr val="bg2"/>
                </a:solidFill>
              </a:rPr>
              <a:t>変更時の連絡等）</a:t>
            </a:r>
            <a:endParaRPr lang="en-US" altLang="ja-JP" dirty="0" smtClean="0">
              <a:solidFill>
                <a:schemeClr val="bg2"/>
              </a:solidFill>
            </a:endParaRPr>
          </a:p>
          <a:p>
            <a:pPr marL="566470" lvl="1"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ただしこれらを実施するためには、データを公開する機関がデータに対して責任を負うことになりかねず、そうなるとデータの公開の動きが鈍くなる可能性が指摘される。</a:t>
            </a: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1725341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２．日本における対応</a:t>
            </a:r>
            <a:endParaRPr kumimoji="1" lang="ja-JP" altLang="en-US" sz="2400" dirty="0"/>
          </a:p>
        </p:txBody>
      </p:sp>
      <p:sp>
        <p:nvSpPr>
          <p:cNvPr id="3" name="コンテンツ プレースホルダー 2"/>
          <p:cNvSpPr>
            <a:spLocks noGrp="1"/>
          </p:cNvSpPr>
          <p:nvPr>
            <p:ph idx="1"/>
          </p:nvPr>
        </p:nvSpPr>
        <p:spPr>
          <a:xfrm>
            <a:off x="351414" y="1143001"/>
            <a:ext cx="9146415" cy="5094311"/>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データ公開者の免責を定めた利用規約の利用が一般的</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ただし、公開されたデータが本来の整備目的に対応した品質のデータでなかった場合、国家賠償法上の責任が生じる可能性も指摘される。</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6" name="正方形/長方形 5"/>
          <p:cNvSpPr/>
          <p:nvPr/>
        </p:nvSpPr>
        <p:spPr bwMode="auto">
          <a:xfrm>
            <a:off x="848544" y="1556792"/>
            <a:ext cx="8688454" cy="1368152"/>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l"/>
            <a:r>
              <a:rPr lang="ja-JP" altLang="ja-JP" sz="1600" dirty="0"/>
              <a:t>６）　免責について</a:t>
            </a:r>
          </a:p>
          <a:p>
            <a:pPr algn="l"/>
            <a:r>
              <a:rPr lang="ja-JP" altLang="ja-JP" sz="1600" dirty="0"/>
              <a:t>ア　国は、利用者がコンテンツを用いて行う一切の行為（コンテンツを編集・加工等した情報を利用することを含む。）について何ら責任を負うものではありません。</a:t>
            </a:r>
          </a:p>
          <a:p>
            <a:pPr algn="l"/>
            <a:r>
              <a:rPr lang="ja-JP" altLang="ja-JP" sz="1600" dirty="0"/>
              <a:t>イ　コンテンツは、予告なく変更、移転、削除等が行われることがあります</a:t>
            </a:r>
            <a:r>
              <a:rPr lang="ja-JP" altLang="ja-JP" sz="1600" dirty="0" smtClean="0"/>
              <a:t>。</a:t>
            </a:r>
            <a:endParaRPr lang="en-US" altLang="ja-JP" sz="1600" dirty="0" smtClean="0"/>
          </a:p>
          <a:p>
            <a:pPr algn="r"/>
            <a:r>
              <a:rPr lang="ja-JP" altLang="en-US" sz="1400" dirty="0" smtClean="0"/>
              <a:t>（出典：政府標準利用規約第</a:t>
            </a:r>
            <a:r>
              <a:rPr lang="en-US" altLang="ja-JP" sz="1400" dirty="0" smtClean="0"/>
              <a:t>1.0</a:t>
            </a:r>
            <a:r>
              <a:rPr lang="ja-JP" altLang="en-US" sz="1400" dirty="0" smtClean="0"/>
              <a:t>版）</a:t>
            </a:r>
            <a:endParaRPr lang="ja-JP" altLang="ja-JP" sz="1400" dirty="0"/>
          </a:p>
        </p:txBody>
      </p:sp>
      <p:sp>
        <p:nvSpPr>
          <p:cNvPr id="7" name="正方形/長方形 6"/>
          <p:cNvSpPr/>
          <p:nvPr/>
        </p:nvSpPr>
        <p:spPr bwMode="auto">
          <a:xfrm>
            <a:off x="848544" y="3068960"/>
            <a:ext cx="8688454" cy="1045927"/>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l"/>
            <a:r>
              <a:rPr lang="ja-JP" altLang="en-US" sz="1600" dirty="0" smtClean="0"/>
              <a:t>（略）・・</a:t>
            </a:r>
            <a:r>
              <a:rPr lang="ja-JP" altLang="ja-JP" sz="1600" dirty="0" smtClean="0"/>
              <a:t>例えば</a:t>
            </a:r>
            <a:r>
              <a:rPr lang="ja-JP" altLang="ja-JP" sz="1600" dirty="0"/>
              <a:t>、万一、正確性等に欠けるコンテンツがあった場合に、それにより利用者に損害が生じたとしても、国（府省）はその損害につき責任を負わないという趣旨である</a:t>
            </a:r>
            <a:r>
              <a:rPr lang="ja-JP" altLang="ja-JP" sz="1600" dirty="0" smtClean="0"/>
              <a:t>。</a:t>
            </a:r>
            <a:endParaRPr lang="en-US" altLang="ja-JP" sz="1600" dirty="0" smtClean="0"/>
          </a:p>
          <a:p>
            <a:pPr algn="r"/>
            <a:r>
              <a:rPr lang="ja-JP" altLang="en-US" sz="1400" dirty="0" smtClean="0"/>
              <a:t>（出典：政府標準利用規約第</a:t>
            </a:r>
            <a:r>
              <a:rPr lang="en-US" altLang="ja-JP" sz="1400" dirty="0" smtClean="0"/>
              <a:t>1.0</a:t>
            </a:r>
            <a:r>
              <a:rPr lang="ja-JP" altLang="en-US" sz="1400" dirty="0" smtClean="0"/>
              <a:t>版の解説）</a:t>
            </a:r>
            <a:endParaRPr lang="ja-JP" altLang="ja-JP" sz="1400" dirty="0"/>
          </a:p>
        </p:txBody>
      </p:sp>
      <p:sp>
        <p:nvSpPr>
          <p:cNvPr id="8" name="正方形/長方形 7"/>
          <p:cNvSpPr/>
          <p:nvPr/>
        </p:nvSpPr>
        <p:spPr bwMode="auto">
          <a:xfrm>
            <a:off x="848544" y="5441602"/>
            <a:ext cx="8688454" cy="1045927"/>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l"/>
            <a:r>
              <a:rPr lang="ja-JP" altLang="en-US" sz="1600" dirty="0" smtClean="0"/>
              <a:t>（略）・・提供</a:t>
            </a:r>
            <a:r>
              <a:rPr lang="ja-JP" altLang="en-US" sz="1600" dirty="0"/>
              <a:t>に供された地理空間情報が本来の整備目的に</a:t>
            </a:r>
            <a:r>
              <a:rPr lang="ja-JP" altLang="en-US" sz="1600" dirty="0" smtClean="0"/>
              <a:t>対応</a:t>
            </a:r>
            <a:r>
              <a:rPr lang="ja-JP" altLang="en-US" sz="1600" dirty="0"/>
              <a:t>した品質・精度等をもともと充足していない</a:t>
            </a:r>
            <a:r>
              <a:rPr lang="ja-JP" altLang="en-US" sz="1600" dirty="0" smtClean="0"/>
              <a:t>場合に</a:t>
            </a:r>
            <a:r>
              <a:rPr lang="ja-JP" altLang="en-US" sz="1600" dirty="0"/>
              <a:t>おいて、それに起因した損害が発生したときは</a:t>
            </a:r>
            <a:r>
              <a:rPr lang="ja-JP" altLang="en-US" sz="1600" dirty="0" smtClean="0"/>
              <a:t>、国家</a:t>
            </a:r>
            <a:r>
              <a:rPr lang="ja-JP" altLang="en-US" sz="1600" dirty="0"/>
              <a:t>賠償法上の責任を問われる場合が</a:t>
            </a:r>
            <a:r>
              <a:rPr lang="ja-JP" altLang="en-US" sz="1600" dirty="0" smtClean="0"/>
              <a:t>あります</a:t>
            </a:r>
            <a:endParaRPr lang="en-US" altLang="ja-JP" sz="1600" dirty="0" smtClean="0"/>
          </a:p>
          <a:p>
            <a:pPr algn="r"/>
            <a:r>
              <a:rPr lang="ja-JP" altLang="en-US" sz="1400" dirty="0" smtClean="0"/>
              <a:t>（出典：地理空間情報の二次利用に関するガイドライン）</a:t>
            </a:r>
            <a:endParaRPr lang="ja-JP" altLang="ja-JP" sz="1400" dirty="0"/>
          </a:p>
        </p:txBody>
      </p:sp>
    </p:spTree>
    <p:extLst>
      <p:ext uri="{BB962C8B-B14F-4D97-AF65-F5344CB8AC3E}">
        <p14:creationId xmlns:p14="http://schemas.microsoft.com/office/powerpoint/2010/main" val="1706341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２．日本における対応</a:t>
            </a:r>
            <a:endParaRPr kumimoji="1" lang="ja-JP" altLang="en-US" sz="2400" dirty="0"/>
          </a:p>
        </p:txBody>
      </p:sp>
      <p:sp>
        <p:nvSpPr>
          <p:cNvPr id="3" name="コンテンツ プレースホルダー 2"/>
          <p:cNvSpPr>
            <a:spLocks noGrp="1"/>
          </p:cNvSpPr>
          <p:nvPr>
            <p:ph idx="1"/>
          </p:nvPr>
        </p:nvSpPr>
        <p:spPr>
          <a:xfrm>
            <a:off x="351414" y="1143001"/>
            <a:ext cx="9146415" cy="3078087"/>
          </a:xfrm>
        </p:spPr>
        <p:txBody>
          <a:bodyPr>
            <a:normAutofit/>
          </a:bodyPr>
          <a:lstStyle/>
          <a:p>
            <a:pPr marL="360000" indent="-342900">
              <a:spcBef>
                <a:spcPts val="600"/>
              </a:spcBef>
              <a:buFont typeface="Wingdings" panose="05000000000000000000" pitchFamily="2" charset="2"/>
              <a:buChar char="l"/>
            </a:pPr>
            <a:r>
              <a:rPr lang="ja-JP" altLang="en-US" sz="2000" dirty="0" smtClean="0">
                <a:solidFill>
                  <a:schemeClr val="bg2"/>
                </a:solidFill>
              </a:rPr>
              <a:t>データ提供者の責任が生じる可能性としてどのようなものがあるか</a:t>
            </a:r>
            <a:endParaRPr lang="en-US" altLang="ja-JP" sz="2000" dirty="0" smtClean="0">
              <a:solidFill>
                <a:schemeClr val="bg2"/>
              </a:solidFill>
            </a:endParaRPr>
          </a:p>
          <a:p>
            <a:pPr marL="360000" indent="-342900">
              <a:spcBef>
                <a:spcPts val="600"/>
              </a:spcBef>
              <a:buFont typeface="Wingdings" panose="05000000000000000000" pitchFamily="2" charset="2"/>
              <a:buChar char="l"/>
            </a:pPr>
            <a:r>
              <a:rPr lang="ja-JP" altLang="en-US" sz="2000" dirty="0" smtClean="0">
                <a:solidFill>
                  <a:schemeClr val="bg2"/>
                </a:solidFill>
              </a:rPr>
              <a:t>データが二次利用された結果として何らかの被害が生じた場合に、免責規定を置くことで防ぎきれるという判断でよい</a:t>
            </a:r>
            <a:r>
              <a:rPr lang="ja-JP" altLang="en-US" sz="2000" dirty="0" smtClean="0">
                <a:solidFill>
                  <a:schemeClr val="bg2"/>
                </a:solidFill>
              </a:rPr>
              <a:t>か</a:t>
            </a:r>
            <a:endParaRPr lang="en-US" altLang="ja-JP" sz="2000" dirty="0" smtClean="0">
              <a:solidFill>
                <a:schemeClr val="bg2"/>
              </a:solidFill>
            </a:endParaRPr>
          </a:p>
          <a:p>
            <a:pPr marL="360000" indent="-342900">
              <a:spcBef>
                <a:spcPts val="600"/>
              </a:spcBef>
              <a:buFont typeface="Wingdings" panose="05000000000000000000" pitchFamily="2" charset="2"/>
              <a:buChar char="l"/>
            </a:pPr>
            <a:endParaRPr lang="en-US" altLang="ja-JP" sz="1200" dirty="0">
              <a:solidFill>
                <a:schemeClr val="bg2"/>
              </a:solidFill>
            </a:endParaRPr>
          </a:p>
          <a:p>
            <a:pPr marL="360000" indent="-342900">
              <a:spcBef>
                <a:spcPts val="600"/>
              </a:spcBef>
              <a:buFont typeface="Wingdings" panose="05000000000000000000" pitchFamily="2" charset="2"/>
              <a:buChar char="l"/>
            </a:pPr>
            <a:r>
              <a:rPr lang="ja-JP" altLang="en-US" sz="2000" dirty="0" smtClean="0">
                <a:solidFill>
                  <a:schemeClr val="bg2"/>
                </a:solidFill>
              </a:rPr>
              <a:t>現時点でデータの質を確保するための仕組みはあまり議論が進んでいない</a:t>
            </a:r>
            <a:endParaRPr lang="en-US" altLang="ja-JP" sz="2000" dirty="0" smtClean="0">
              <a:solidFill>
                <a:schemeClr val="bg2"/>
              </a:solidFill>
            </a:endParaRPr>
          </a:p>
          <a:p>
            <a:pPr marL="360000" indent="-342900">
              <a:spcBef>
                <a:spcPts val="600"/>
              </a:spcBef>
              <a:buFont typeface="Wingdings" panose="05000000000000000000" pitchFamily="2" charset="2"/>
              <a:buChar char="l"/>
            </a:pPr>
            <a:endParaRPr lang="en-US" altLang="ja-JP" sz="1200"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
        <p:nvSpPr>
          <p:cNvPr id="5" name="テキスト ボックス 4"/>
          <p:cNvSpPr txBox="1"/>
          <p:nvPr/>
        </p:nvSpPr>
        <p:spPr>
          <a:xfrm>
            <a:off x="409694" y="2981479"/>
            <a:ext cx="9029854" cy="3384376"/>
          </a:xfrm>
          <a:prstGeom prst="rect">
            <a:avLst/>
          </a:prstGeom>
        </p:spPr>
        <p:style>
          <a:lnRef idx="2">
            <a:schemeClr val="accent2"/>
          </a:lnRef>
          <a:fillRef idx="1">
            <a:schemeClr val="lt1"/>
          </a:fillRef>
          <a:effectRef idx="0">
            <a:schemeClr val="accent2"/>
          </a:effectRef>
          <a:fontRef idx="minor">
            <a:schemeClr val="dk1"/>
          </a:fontRef>
        </p:style>
        <p:txBody>
          <a:bodyPr wrap="square" rtlCol="0">
            <a:noAutofit/>
          </a:bodyPr>
          <a:lstStyle/>
          <a:p>
            <a:pPr algn="l"/>
            <a:r>
              <a:rPr kumimoji="1" lang="ja-JP" altLang="en-US" sz="1200" dirty="0" smtClean="0">
                <a:solidFill>
                  <a:schemeClr val="bg2"/>
                </a:solidFill>
                <a:latin typeface="ヒラギノ角ゴ ProN W6"/>
                <a:ea typeface="ヒラギノ角ゴ ProN W6"/>
                <a:cs typeface="ヒラギノ角ゴ ProN W6"/>
              </a:rPr>
              <a:t>参考：公開</a:t>
            </a:r>
            <a:r>
              <a:rPr kumimoji="1" lang="ja-JP" altLang="en-US" sz="1200" dirty="0">
                <a:solidFill>
                  <a:schemeClr val="bg2"/>
                </a:solidFill>
                <a:latin typeface="ヒラギノ角ゴ ProN W6"/>
                <a:ea typeface="ヒラギノ角ゴ ProN W6"/>
                <a:cs typeface="ヒラギノ角ゴ ProN W6"/>
              </a:rPr>
              <a:t>されたデータの悪用とその責任について</a:t>
            </a:r>
          </a:p>
          <a:p>
            <a:pPr algn="l"/>
            <a:endParaRPr kumimoji="1" lang="ja-JP" altLang="en-US" sz="1200" dirty="0">
              <a:solidFill>
                <a:schemeClr val="bg2"/>
              </a:solidFill>
              <a:latin typeface="ヒラギノ角ゴ ProN W6"/>
              <a:ea typeface="ヒラギノ角ゴ ProN W6"/>
              <a:cs typeface="ヒラギノ角ゴ ProN W6"/>
            </a:endParaRPr>
          </a:p>
          <a:p>
            <a:pPr algn="l"/>
            <a:r>
              <a:rPr kumimoji="1" lang="ja-JP" altLang="en-US" sz="1200" dirty="0">
                <a:solidFill>
                  <a:schemeClr val="bg2"/>
                </a:solidFill>
                <a:latin typeface="ヒラギノ角ゴ ProN W6"/>
                <a:ea typeface="ヒラギノ角ゴ ProN W6"/>
                <a:cs typeface="ヒラギノ角ゴ ProN W6"/>
              </a:rPr>
              <a:t>公開されたデータが増えれば、その悪用も当然に増加する。従って、オープンデータを促進することは、当然にデータの悪用の機会を増やすことにつながる。しかしながら、諸外国でオープンデータ政策が進められてきたのは、当然のことではあるが、公開されたデータの悪用によるデメリットを遥かに上回るメリットがオープンデータにあるからである。</a:t>
            </a:r>
          </a:p>
          <a:p>
            <a:pPr algn="l"/>
            <a:r>
              <a:rPr kumimoji="1" lang="ja-JP" altLang="en-US" sz="1200" dirty="0">
                <a:solidFill>
                  <a:schemeClr val="bg2"/>
                </a:solidFill>
                <a:latin typeface="ヒラギノ角ゴ ProN W6"/>
                <a:ea typeface="ヒラギノ角ゴ ProN W6"/>
                <a:cs typeface="ヒラギノ角ゴ ProN W6"/>
              </a:rPr>
              <a:t>基本的に、一旦公開されたデータについては、情報提供者がその利用をコントロールし悪用を防ぐことは不可能である。利用ルールにおいて情報提供者が望ましくないと考える利用を禁止することは可能だが、仮にそのような禁止条項を設けたとしても、データを悪用しようとする者が当該利用ルールを読んだことによって悪用を思い留まるような状況は、現実的には想定し難い。</a:t>
            </a:r>
          </a:p>
          <a:p>
            <a:pPr algn="l"/>
            <a:r>
              <a:rPr kumimoji="1" lang="ja-JP" altLang="en-US" sz="1200" dirty="0">
                <a:solidFill>
                  <a:schemeClr val="bg2"/>
                </a:solidFill>
                <a:latin typeface="ヒラギノ角ゴ ProN W6"/>
                <a:ea typeface="ヒラギノ角ゴ ProN W6"/>
                <a:cs typeface="ヒラギノ角ゴ ProN W6"/>
              </a:rPr>
              <a:t>公開対象となるデータについては、それが個人の権利を侵害するものではないか、危険な結果（危険物の製造等）を生じるものではないか等の合理的なスクリーニングがなされるべきであり、それがなされないことによってリスクが現実化したのであれば、情報提供者は批判を受けることもあるであろう。しかしながら、そのような事情もないのに、事実上の因果関係のみから「悪用されるようなデータを公開した情報提供者に責任がある」という評価をすることは適切ではない。オープンデータにおいては、情報提供者は、自身の利益のためにデータを公開するのではなく、広く情報利用者一般の利益のためにデータを公開するのであるから、それによって責められるのであれば、情報提供者としては防御的な行動を取るだろう。データ悪用のリスクを低減する最も（そしておそらくは唯一の）効果的な方法は、データを公開しないことであるから、このような責任評価に接すれば、情報提供者は当然にデータの公開を抑制することとなる。</a:t>
            </a:r>
          </a:p>
          <a:p>
            <a:pPr algn="l"/>
            <a:r>
              <a:rPr kumimoji="1" lang="ja-JP" altLang="en-US" sz="1200" dirty="0">
                <a:solidFill>
                  <a:schemeClr val="bg2"/>
                </a:solidFill>
                <a:latin typeface="ヒラギノ角ゴ ProN W6"/>
                <a:ea typeface="ヒラギノ角ゴ ProN W6"/>
                <a:cs typeface="ヒラギノ角ゴ ProN W6"/>
              </a:rPr>
              <a:t>以上のとおり、データが悪用された場合の責任の評価については、オープンデータの趣旨を踏まえた合理的・非情緒的な判断が強く期待されるところである</a:t>
            </a:r>
            <a:r>
              <a:rPr kumimoji="1" lang="ja-JP" altLang="en-US" sz="1200" dirty="0" smtClean="0">
                <a:solidFill>
                  <a:schemeClr val="bg2"/>
                </a:solidFill>
                <a:latin typeface="ヒラギノ角ゴ ProN W6"/>
                <a:ea typeface="ヒラギノ角ゴ ProN W6"/>
                <a:cs typeface="ヒラギノ角ゴ ProN W6"/>
              </a:rPr>
              <a:t>。</a:t>
            </a:r>
            <a:endParaRPr kumimoji="1" lang="en-US" altLang="ja-JP" sz="1200" dirty="0" smtClean="0">
              <a:solidFill>
                <a:schemeClr val="bg2"/>
              </a:solidFill>
              <a:latin typeface="ヒラギノ角ゴ ProN W6"/>
              <a:ea typeface="ヒラギノ角ゴ ProN W6"/>
              <a:cs typeface="ヒラギノ角ゴ ProN W6"/>
            </a:endParaRPr>
          </a:p>
          <a:p>
            <a:pPr algn="r"/>
            <a:r>
              <a:rPr kumimoji="1" lang="ja-JP" altLang="en-US" sz="1200" dirty="0" smtClean="0">
                <a:solidFill>
                  <a:schemeClr val="bg2"/>
                </a:solidFill>
                <a:latin typeface="ヒラギノ角ゴ ProN W6"/>
                <a:ea typeface="ヒラギノ角ゴ ProN W6"/>
                <a:cs typeface="ヒラギノ角ゴ ProN W6"/>
              </a:rPr>
              <a:t>（出典：オープンデータガイド第</a:t>
            </a:r>
            <a:r>
              <a:rPr kumimoji="1" lang="en-US" altLang="ja-JP" sz="1200" dirty="0" smtClean="0">
                <a:solidFill>
                  <a:schemeClr val="bg2"/>
                </a:solidFill>
                <a:latin typeface="ヒラギノ角ゴ ProN W6"/>
                <a:ea typeface="ヒラギノ角ゴ ProN W6"/>
                <a:cs typeface="ヒラギノ角ゴ ProN W6"/>
              </a:rPr>
              <a:t>1</a:t>
            </a:r>
            <a:r>
              <a:rPr kumimoji="1" lang="ja-JP" altLang="en-US" sz="1200" dirty="0" smtClean="0">
                <a:solidFill>
                  <a:schemeClr val="bg2"/>
                </a:solidFill>
                <a:latin typeface="ヒラギノ角ゴ ProN W6"/>
                <a:ea typeface="ヒラギノ角ゴ ProN W6"/>
                <a:cs typeface="ヒラギノ角ゴ ProN W6"/>
              </a:rPr>
              <a:t>版）</a:t>
            </a:r>
            <a:endParaRPr kumimoji="1" lang="ja-JP" altLang="en-US" sz="1200" dirty="0">
              <a:solidFill>
                <a:schemeClr val="bg2"/>
              </a:solidFill>
              <a:latin typeface="ヒラギノ角ゴ ProN W6"/>
              <a:ea typeface="ヒラギノ角ゴ ProN W6"/>
              <a:cs typeface="ヒラギノ角ゴ ProN W6"/>
            </a:endParaRPr>
          </a:p>
        </p:txBody>
      </p:sp>
    </p:spTree>
    <p:extLst>
      <p:ext uri="{BB962C8B-B14F-4D97-AF65-F5344CB8AC3E}">
        <p14:creationId xmlns:p14="http://schemas.microsoft.com/office/powerpoint/2010/main" val="544182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３．英国のオープンデータ認証制度</a:t>
            </a:r>
            <a:endParaRPr kumimoji="1" lang="ja-JP" altLang="en-US" sz="2400" dirty="0"/>
          </a:p>
        </p:txBody>
      </p:sp>
      <p:sp>
        <p:nvSpPr>
          <p:cNvPr id="3" name="コンテンツ プレースホルダー 2"/>
          <p:cNvSpPr>
            <a:spLocks noGrp="1"/>
          </p:cNvSpPr>
          <p:nvPr>
            <p:ph idx="1"/>
          </p:nvPr>
        </p:nvSpPr>
        <p:spPr>
          <a:xfrm>
            <a:off x="351414" y="1143001"/>
            <a:ext cx="9146415" cy="5459803"/>
          </a:xfrm>
        </p:spPr>
        <p:txBody>
          <a:bodyPr>
            <a:noAutofit/>
          </a:bodyPr>
          <a:lstStyle/>
          <a:p>
            <a:pPr marL="360000" indent="-342900">
              <a:spcBef>
                <a:spcPts val="600"/>
              </a:spcBef>
              <a:buFont typeface="Wingdings" panose="05000000000000000000" pitchFamily="2" charset="2"/>
              <a:buChar char="l"/>
            </a:pPr>
            <a:r>
              <a:rPr lang="ja-JP" altLang="en-US" sz="1600" dirty="0" smtClean="0">
                <a:solidFill>
                  <a:schemeClr val="bg2"/>
                </a:solidFill>
              </a:rPr>
              <a:t>英国の</a:t>
            </a:r>
            <a:r>
              <a:rPr lang="en-US" altLang="ja-JP" sz="1600" dirty="0" smtClean="0">
                <a:solidFill>
                  <a:schemeClr val="bg2"/>
                </a:solidFill>
              </a:rPr>
              <a:t>Open Data Institute</a:t>
            </a:r>
            <a:r>
              <a:rPr lang="ja-JP" altLang="en-US" sz="1600" dirty="0" smtClean="0">
                <a:solidFill>
                  <a:schemeClr val="bg2"/>
                </a:solidFill>
              </a:rPr>
              <a:t>では、</a:t>
            </a:r>
            <a:r>
              <a:rPr lang="en-US" altLang="ja-JP" sz="1600" dirty="0" smtClean="0">
                <a:solidFill>
                  <a:schemeClr val="bg2"/>
                </a:solidFill>
              </a:rPr>
              <a:t>Open Data Certificate</a:t>
            </a:r>
            <a:r>
              <a:rPr lang="ja-JP" altLang="en-US" sz="1600" dirty="0" smtClean="0">
                <a:solidFill>
                  <a:schemeClr val="bg2"/>
                </a:solidFill>
              </a:rPr>
              <a:t>を</a:t>
            </a:r>
            <a:r>
              <a:rPr lang="ja-JP" altLang="en-US" sz="1600" dirty="0" smtClean="0">
                <a:solidFill>
                  <a:schemeClr val="bg2"/>
                </a:solidFill>
              </a:rPr>
              <a:t>開始</a:t>
            </a: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r>
              <a:rPr lang="ja-JP" altLang="en-US" sz="1600" dirty="0" smtClean="0">
                <a:solidFill>
                  <a:schemeClr val="bg2"/>
                </a:solidFill>
              </a:rPr>
              <a:t>データ</a:t>
            </a:r>
            <a:r>
              <a:rPr lang="ja-JP" altLang="en-US" sz="1600" dirty="0" smtClean="0">
                <a:solidFill>
                  <a:schemeClr val="bg2"/>
                </a:solidFill>
              </a:rPr>
              <a:t>の精度保証ではなく、データ提供元や権利関係、更新頻度等を明らかにして、フォローアップ体制を保証するものとして想定されている。</a:t>
            </a:r>
            <a:endParaRPr lang="en-US" altLang="ja-JP" sz="1800" dirty="0" smtClean="0">
              <a:solidFill>
                <a:schemeClr val="bg2"/>
              </a:solidFill>
            </a:endParaRPr>
          </a:p>
          <a:p>
            <a:pPr marL="223570" lvl="1" indent="0">
              <a:spcBef>
                <a:spcPts val="600"/>
              </a:spcBef>
              <a:buNone/>
            </a:pPr>
            <a:r>
              <a:rPr lang="ja-JP" altLang="en-US" sz="1600" dirty="0" smtClean="0">
                <a:solidFill>
                  <a:schemeClr val="bg2"/>
                </a:solidFill>
              </a:rPr>
              <a:t>→ </a:t>
            </a:r>
            <a:r>
              <a:rPr lang="en-US" altLang="ja-JP" sz="1600" dirty="0" smtClean="0">
                <a:solidFill>
                  <a:schemeClr val="bg2"/>
                </a:solidFill>
              </a:rPr>
              <a:t>Standard</a:t>
            </a:r>
            <a:r>
              <a:rPr lang="ja-JP" altLang="en-US" sz="1600" dirty="0" smtClean="0">
                <a:solidFill>
                  <a:schemeClr val="bg2"/>
                </a:solidFill>
              </a:rPr>
              <a:t>および</a:t>
            </a:r>
            <a:r>
              <a:rPr lang="en-US" altLang="ja-JP" sz="1600" dirty="0" smtClean="0">
                <a:solidFill>
                  <a:schemeClr val="bg2"/>
                </a:solidFill>
              </a:rPr>
              <a:t>Expert</a:t>
            </a:r>
            <a:r>
              <a:rPr lang="ja-JP" altLang="en-US" sz="1600" dirty="0" smtClean="0">
                <a:solidFill>
                  <a:schemeClr val="bg2"/>
                </a:solidFill>
              </a:rPr>
              <a:t>については質についても言及</a:t>
            </a: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2407377275"/>
              </p:ext>
            </p:extLst>
          </p:nvPr>
        </p:nvGraphicFramePr>
        <p:xfrm>
          <a:off x="640605" y="1466641"/>
          <a:ext cx="8997990" cy="3906908"/>
        </p:xfrm>
        <a:graphic>
          <a:graphicData uri="http://schemas.openxmlformats.org/drawingml/2006/table">
            <a:tbl>
              <a:tblPr firstRow="1" bandRow="1">
                <a:tableStyleId>{21E4AEA4-8DFA-4A89-87EB-49C32662AFE0}</a:tableStyleId>
              </a:tblPr>
              <a:tblGrid>
                <a:gridCol w="957895"/>
                <a:gridCol w="830664"/>
                <a:gridCol w="5052202"/>
                <a:gridCol w="2157229"/>
              </a:tblGrid>
              <a:tr h="215015">
                <a:tc>
                  <a:txBody>
                    <a:bodyPr/>
                    <a:lstStyle/>
                    <a:p>
                      <a:endParaRPr kumimoji="1" lang="ja-JP" altLang="en-US" sz="1400" dirty="0"/>
                    </a:p>
                  </a:txBody>
                  <a:tcPr anchor="ctr"/>
                </a:tc>
                <a:tc>
                  <a:txBody>
                    <a:bodyPr/>
                    <a:lstStyle/>
                    <a:p>
                      <a:r>
                        <a:rPr kumimoji="1" lang="ja-JP" altLang="en-US" sz="1200" dirty="0" smtClean="0"/>
                        <a:t>レベル</a:t>
                      </a:r>
                      <a:endParaRPr kumimoji="1" lang="ja-JP" altLang="en-US" sz="1200" dirty="0"/>
                    </a:p>
                  </a:txBody>
                  <a:tcPr anchor="ctr"/>
                </a:tc>
                <a:tc>
                  <a:txBody>
                    <a:bodyPr/>
                    <a:lstStyle/>
                    <a:p>
                      <a:r>
                        <a:rPr kumimoji="1" lang="ja-JP" altLang="en-US" sz="1200" dirty="0" smtClean="0"/>
                        <a:t>主な条件</a:t>
                      </a:r>
                      <a:endParaRPr kumimoji="1" lang="ja-JP" altLang="en-US" sz="1200" dirty="0"/>
                    </a:p>
                  </a:txBody>
                  <a:tcPr anchor="ctr"/>
                </a:tc>
                <a:tc>
                  <a:txBody>
                    <a:bodyPr/>
                    <a:lstStyle/>
                    <a:p>
                      <a:r>
                        <a:rPr kumimoji="1" lang="ja-JP" altLang="en-US" sz="1200" dirty="0" smtClean="0"/>
                        <a:t>データの例</a:t>
                      </a:r>
                      <a:endParaRPr kumimoji="1" lang="ja-JP" altLang="en-US" sz="1200" dirty="0"/>
                    </a:p>
                  </a:txBody>
                  <a:tcPr anchor="ctr"/>
                </a:tc>
              </a:tr>
              <a:tr h="680135">
                <a:tc>
                  <a:txBody>
                    <a:bodyPr/>
                    <a:lstStyle/>
                    <a:p>
                      <a:endParaRPr kumimoji="1" lang="ja-JP" altLang="en-US" sz="1400" dirty="0"/>
                    </a:p>
                  </a:txBody>
                  <a:tcPr anchor="ctr"/>
                </a:tc>
                <a:tc>
                  <a:txBody>
                    <a:bodyPr/>
                    <a:lstStyle/>
                    <a:p>
                      <a:r>
                        <a:rPr kumimoji="1" lang="en-US" altLang="ja-JP" sz="1200" dirty="0" smtClean="0"/>
                        <a:t>Raw</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オープンデータの題名と発行元の名前が記載されている</a:t>
                      </a:r>
                      <a:endParaRPr kumimoji="1" lang="en-US" altLang="ja-JP" sz="1200" dirty="0" smtClean="0"/>
                    </a:p>
                    <a:p>
                      <a:pPr marL="285750" indent="-285750">
                        <a:buFont typeface="Arial" panose="020B0604020202020204" pitchFamily="34" charset="0"/>
                        <a:buChar char="•"/>
                      </a:pPr>
                      <a:r>
                        <a:rPr kumimoji="1" lang="en-US" altLang="ja-JP" sz="1200" dirty="0" smtClean="0"/>
                        <a:t>Web</a:t>
                      </a:r>
                      <a:r>
                        <a:rPr kumimoji="1" lang="ja-JP" altLang="en-US" sz="1200" dirty="0" smtClean="0"/>
                        <a:t>リポジトリで公開されていない場合、最新版をダウンロードできるように</a:t>
                      </a:r>
                      <a:r>
                        <a:rPr kumimoji="1" lang="en-US" altLang="ja-JP" sz="1200" dirty="0" smtClean="0"/>
                        <a:t>API</a:t>
                      </a:r>
                      <a:r>
                        <a:rPr kumimoji="1" lang="ja-JP" altLang="en-US" sz="1200" dirty="0" smtClean="0"/>
                        <a:t>や</a:t>
                      </a:r>
                      <a:r>
                        <a:rPr kumimoji="1" lang="en-US" altLang="ja-JP" sz="1200" dirty="0" smtClean="0"/>
                        <a:t>URL</a:t>
                      </a:r>
                      <a:r>
                        <a:rPr kumimoji="1" lang="ja-JP" altLang="en-US" sz="1200" dirty="0" smtClean="0"/>
                        <a:t>を表示</a:t>
                      </a:r>
                      <a:endParaRPr kumimoji="1" lang="ja-JP" altLang="en-US" sz="1200" dirty="0"/>
                    </a:p>
                  </a:txBody>
                  <a:tcPr anchor="ctr"/>
                </a:tc>
                <a:tc rowSpan="2">
                  <a:txBody>
                    <a:bodyPr/>
                    <a:lstStyle/>
                    <a:p>
                      <a:pPr marL="285750" indent="-285750">
                        <a:buFont typeface="Arial" panose="020B0604020202020204" pitchFamily="34" charset="0"/>
                        <a:buChar char="•"/>
                      </a:pPr>
                      <a:r>
                        <a:rPr kumimoji="1" lang="en-US" altLang="ja-JP" sz="1200" dirty="0" smtClean="0"/>
                        <a:t>Data.gov.uk</a:t>
                      </a:r>
                      <a:r>
                        <a:rPr kumimoji="1" lang="ja-JP" altLang="en-US" sz="1200" dirty="0" smtClean="0"/>
                        <a:t>のデータ</a:t>
                      </a:r>
                      <a:endParaRPr kumimoji="1" lang="ja-JP" altLang="en-US" sz="1200" dirty="0"/>
                    </a:p>
                  </a:txBody>
                  <a:tcPr anchor="ctr"/>
                </a:tc>
              </a:tr>
              <a:tr h="646640">
                <a:tc>
                  <a:txBody>
                    <a:bodyPr/>
                    <a:lstStyle/>
                    <a:p>
                      <a:endParaRPr kumimoji="1" lang="ja-JP" altLang="en-US" sz="1400" dirty="0"/>
                    </a:p>
                  </a:txBody>
                  <a:tcPr anchor="ctr"/>
                </a:tc>
                <a:tc>
                  <a:txBody>
                    <a:bodyPr/>
                    <a:lstStyle/>
                    <a:p>
                      <a:r>
                        <a:rPr kumimoji="1" lang="en-US" altLang="ja-JP" sz="1200" dirty="0" smtClean="0"/>
                        <a:t>Pilot</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データが</a:t>
                      </a:r>
                      <a:r>
                        <a:rPr kumimoji="1" lang="en-US" altLang="ja-JP" sz="1200" dirty="0" smtClean="0"/>
                        <a:t>data.gov.uk</a:t>
                      </a:r>
                      <a:r>
                        <a:rPr kumimoji="1" lang="ja-JP" altLang="en-US" sz="1200" dirty="0" err="1" smtClean="0"/>
                        <a:t>のような</a:t>
                      </a:r>
                      <a:r>
                        <a:rPr kumimoji="1" lang="en-US" altLang="ja-JP" sz="1200" dirty="0" smtClean="0"/>
                        <a:t>Web</a:t>
                      </a:r>
                      <a:r>
                        <a:rPr kumimoji="1" lang="ja-JP" altLang="en-US" sz="1200" dirty="0" smtClean="0"/>
                        <a:t>リポジトリで</a:t>
                      </a:r>
                      <a:r>
                        <a:rPr kumimoji="1" lang="ja-JP" altLang="en-US" sz="1200" dirty="0" smtClean="0"/>
                        <a:t>提供</a:t>
                      </a:r>
                      <a:endParaRPr kumimoji="1" lang="en-US" altLang="ja-JP" sz="1200" dirty="0" smtClean="0"/>
                    </a:p>
                    <a:p>
                      <a:pPr marL="285750" indent="-285750">
                        <a:buFont typeface="Arial" panose="020B0604020202020204" pitchFamily="34" charset="0"/>
                        <a:buChar char="•"/>
                      </a:pPr>
                      <a:r>
                        <a:rPr kumimoji="1" lang="ja-JP" altLang="en-US" sz="1200" dirty="0" smtClean="0"/>
                        <a:t>更新日時を明記し、データセットは同一のフォーマットで最低</a:t>
                      </a:r>
                      <a:r>
                        <a:rPr kumimoji="1" lang="en-US" altLang="ja-JP" sz="1200" dirty="0" smtClean="0"/>
                        <a:t>1</a:t>
                      </a:r>
                      <a:r>
                        <a:rPr kumimoji="1" lang="ja-JP" altLang="en-US" sz="1200" dirty="0" smtClean="0"/>
                        <a:t>年間提供</a:t>
                      </a:r>
                      <a:endParaRPr kumimoji="1" lang="ja-JP" altLang="en-US" sz="1200" dirty="0"/>
                    </a:p>
                  </a:txBody>
                  <a:tcPr anchor="ctr"/>
                </a:tc>
                <a:tc vMerge="1">
                  <a:txBody>
                    <a:bodyPr/>
                    <a:lstStyle/>
                    <a:p>
                      <a:pPr marL="285750" indent="-285750">
                        <a:buFont typeface="Arial" panose="020B0604020202020204" pitchFamily="34" charset="0"/>
                        <a:buChar char="•"/>
                      </a:pPr>
                      <a:endParaRPr kumimoji="1" lang="ja-JP" altLang="en-US" sz="1400" dirty="0"/>
                    </a:p>
                  </a:txBody>
                  <a:tcPr anchor="ctr"/>
                </a:tc>
              </a:tr>
              <a:tr h="1147399">
                <a:tc>
                  <a:txBody>
                    <a:bodyPr/>
                    <a:lstStyle/>
                    <a:p>
                      <a:endParaRPr kumimoji="1" lang="ja-JP" altLang="en-US" sz="1400" dirty="0"/>
                    </a:p>
                  </a:txBody>
                  <a:tcPr anchor="ctr"/>
                </a:tc>
                <a:tc>
                  <a:txBody>
                    <a:bodyPr/>
                    <a:lstStyle/>
                    <a:p>
                      <a:r>
                        <a:rPr kumimoji="1" lang="en-US" altLang="ja-JP" sz="1200" dirty="0" smtClean="0"/>
                        <a:t>Standard</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strike="noStrike" dirty="0" smtClean="0">
                          <a:solidFill>
                            <a:schemeClr val="dk1"/>
                          </a:solidFill>
                        </a:rPr>
                        <a:t>オープンデータの更新は、新規情報のリリースから次のリリースまでの期間の前半までに行わなければ</a:t>
                      </a:r>
                      <a:r>
                        <a:rPr kumimoji="1" lang="ja-JP" altLang="en-US" sz="1200" strike="noStrike" dirty="0" smtClean="0">
                          <a:solidFill>
                            <a:schemeClr val="dk1"/>
                          </a:solidFill>
                        </a:rPr>
                        <a:t>ならない（</a:t>
                      </a:r>
                      <a:r>
                        <a:rPr kumimoji="1" lang="en-US" altLang="ja-JP" sz="1200" strike="noStrike" dirty="0" smtClean="0">
                          <a:solidFill>
                            <a:schemeClr val="dk1"/>
                          </a:solidFill>
                        </a:rPr>
                        <a:t>ex.</a:t>
                      </a:r>
                      <a:r>
                        <a:rPr kumimoji="1" lang="ja-JP" altLang="en-US" sz="1200" strike="noStrike" dirty="0" smtClean="0">
                          <a:solidFill>
                            <a:schemeClr val="dk1"/>
                          </a:solidFill>
                        </a:rPr>
                        <a:t>１ヵ月毎にリリースされる情報であれば、リリースから２週間以内に更新しなければならない。）</a:t>
                      </a:r>
                      <a:endParaRPr kumimoji="1" lang="en-US" altLang="ja-JP" sz="1200" strike="noStrike" dirty="0" smtClean="0">
                        <a:solidFill>
                          <a:schemeClr val="dk1"/>
                        </a:solidFill>
                      </a:endParaRPr>
                    </a:p>
                    <a:p>
                      <a:pPr marL="285750" indent="-285750">
                        <a:buFont typeface="Arial" panose="020B0604020202020204" pitchFamily="34" charset="0"/>
                        <a:buChar char="•"/>
                      </a:pPr>
                      <a:r>
                        <a:rPr kumimoji="1" lang="ja-JP" altLang="en-US" sz="1200" dirty="0" smtClean="0"/>
                        <a:t>データの信頼性の度合いについて明らかにする（起こりうる問題を明らかにする）</a:t>
                      </a:r>
                      <a:endParaRPr kumimoji="1" lang="en-US" altLang="ja-JP" sz="1200" dirty="0" smtClean="0"/>
                    </a:p>
                    <a:p>
                      <a:pPr marL="285750" indent="-285750">
                        <a:buFont typeface="Arial" panose="020B0604020202020204" pitchFamily="34" charset="0"/>
                        <a:buChar char="•"/>
                      </a:pPr>
                      <a:r>
                        <a:rPr kumimoji="1" lang="en-US" altLang="ja-JP" sz="1200" dirty="0" smtClean="0"/>
                        <a:t>API</a:t>
                      </a:r>
                      <a:r>
                        <a:rPr kumimoji="1" lang="ja-JP" altLang="en-US" sz="1200" dirty="0" err="1" smtClean="0"/>
                        <a:t>を提</a:t>
                      </a:r>
                      <a:r>
                        <a:rPr kumimoji="1" lang="ja-JP" altLang="en-US" sz="1200" dirty="0" smtClean="0"/>
                        <a:t>供している場合、可用性等を明らかにする。</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韓国のデータが</a:t>
                      </a:r>
                      <a:r>
                        <a:rPr kumimoji="1" lang="en-US" altLang="ja-JP" sz="1200" dirty="0" smtClean="0"/>
                        <a:t>3</a:t>
                      </a:r>
                      <a:r>
                        <a:rPr kumimoji="1" lang="ja-JP" altLang="en-US" sz="1200" dirty="0" smtClean="0"/>
                        <a:t>件</a:t>
                      </a:r>
                      <a:endParaRPr kumimoji="1" lang="en-US" altLang="ja-JP" sz="1200" dirty="0" smtClean="0"/>
                    </a:p>
                    <a:p>
                      <a:pPr marL="285750" indent="-285750">
                        <a:buFont typeface="Arial" panose="020B0604020202020204" pitchFamily="34" charset="0"/>
                        <a:buChar char="•"/>
                      </a:pPr>
                      <a:r>
                        <a:rPr kumimoji="1" lang="ja-JP" altLang="en-US" sz="1200" dirty="0" smtClean="0"/>
                        <a:t>水資源管理情報</a:t>
                      </a:r>
                      <a:endParaRPr kumimoji="1" lang="en-US" altLang="ja-JP" sz="1200" dirty="0" smtClean="0"/>
                    </a:p>
                    <a:p>
                      <a:pPr marL="285750" indent="-285750">
                        <a:buFont typeface="Arial" panose="020B0604020202020204" pitchFamily="34" charset="0"/>
                        <a:buChar char="•"/>
                      </a:pPr>
                      <a:r>
                        <a:rPr kumimoji="1" lang="ja-JP" altLang="en-US" sz="1200" dirty="0" smtClean="0"/>
                        <a:t>特許、商標等</a:t>
                      </a:r>
                      <a:r>
                        <a:rPr kumimoji="1" lang="en-US" altLang="ja-JP" sz="1200" dirty="0" smtClean="0"/>
                        <a:t>DB </a:t>
                      </a:r>
                      <a:r>
                        <a:rPr kumimoji="1" lang="ja-JP" altLang="en-US" sz="1200" dirty="0" smtClean="0"/>
                        <a:t>等</a:t>
                      </a:r>
                      <a:endParaRPr kumimoji="1" lang="en-US" altLang="ja-JP" sz="1200" dirty="0" smtClean="0"/>
                    </a:p>
                    <a:p>
                      <a:pPr marL="0" indent="0">
                        <a:buFont typeface="Arial" panose="020B0604020202020204" pitchFamily="34" charset="0"/>
                        <a:buNone/>
                      </a:pPr>
                      <a:r>
                        <a:rPr kumimoji="1" lang="ja-JP" altLang="en-US" sz="1200" dirty="0" smtClean="0"/>
                        <a:t>英国のデータが</a:t>
                      </a:r>
                      <a:r>
                        <a:rPr kumimoji="1" lang="en-US" altLang="ja-JP" sz="1200" dirty="0" smtClean="0"/>
                        <a:t>1</a:t>
                      </a:r>
                      <a:r>
                        <a:rPr kumimoji="1" lang="ja-JP" altLang="en-US" sz="1200" dirty="0" smtClean="0"/>
                        <a:t>件</a:t>
                      </a:r>
                      <a:endParaRPr kumimoji="1" lang="en-US" altLang="ja-JP" sz="1200" dirty="0" smtClean="0"/>
                    </a:p>
                    <a:p>
                      <a:pPr marL="0" indent="0">
                        <a:buFont typeface="Arial" panose="020B0604020202020204" pitchFamily="34" charset="0"/>
                        <a:buNone/>
                      </a:pPr>
                      <a:r>
                        <a:rPr kumimoji="1" lang="ja-JP" altLang="en-US" sz="1200" dirty="0" smtClean="0"/>
                        <a:t>・大学のデータポータル</a:t>
                      </a:r>
                      <a:endParaRPr kumimoji="1" lang="ja-JP" altLang="en-US" sz="1200" dirty="0"/>
                    </a:p>
                  </a:txBody>
                  <a:tcPr anchor="ctr"/>
                </a:tc>
              </a:tr>
              <a:tr h="903733">
                <a:tc>
                  <a:txBody>
                    <a:bodyPr/>
                    <a:lstStyle/>
                    <a:p>
                      <a:endParaRPr kumimoji="1" lang="ja-JP" altLang="en-US" sz="1400" dirty="0"/>
                    </a:p>
                  </a:txBody>
                  <a:tcPr anchor="ctr"/>
                </a:tc>
                <a:tc>
                  <a:txBody>
                    <a:bodyPr/>
                    <a:lstStyle/>
                    <a:p>
                      <a:r>
                        <a:rPr kumimoji="1" lang="en-US" altLang="ja-JP" sz="1200" dirty="0" smtClean="0"/>
                        <a:t>Expert</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データが更新される場合、可能な限り最新のデータを提供する</a:t>
                      </a:r>
                      <a:r>
                        <a:rPr kumimoji="1" lang="ja-JP" altLang="en-US" sz="1200" dirty="0" smtClean="0"/>
                        <a:t>（</a:t>
                      </a:r>
                      <a:r>
                        <a:rPr kumimoji="1" lang="en-US" altLang="ja-JP" sz="1200" dirty="0" err="1" smtClean="0"/>
                        <a:t>ex.API</a:t>
                      </a:r>
                      <a:r>
                        <a:rPr kumimoji="1" lang="ja-JP" altLang="en-US" sz="1200" dirty="0" err="1" smtClean="0"/>
                        <a:t>を提</a:t>
                      </a:r>
                      <a:r>
                        <a:rPr kumimoji="1" lang="ja-JP" altLang="en-US" sz="1200" dirty="0" smtClean="0"/>
                        <a:t>供している場合はその日のうちに）</a:t>
                      </a:r>
                      <a:endParaRPr kumimoji="1" lang="en-US" altLang="ja-JP" sz="1200" dirty="0" smtClean="0"/>
                    </a:p>
                    <a:p>
                      <a:pPr marL="285750" indent="-285750">
                        <a:buFont typeface="Arial" panose="020B0604020202020204" pitchFamily="34" charset="0"/>
                        <a:buChar char="•"/>
                      </a:pPr>
                      <a:r>
                        <a:rPr kumimoji="1" lang="ja-JP" altLang="en-US" sz="1200" dirty="0" smtClean="0"/>
                        <a:t>データを長期間にわたり利用可能であることを保証するべきである</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英国のデータが</a:t>
                      </a:r>
                      <a:r>
                        <a:rPr kumimoji="1" lang="en-US" altLang="ja-JP" sz="1200" dirty="0" smtClean="0"/>
                        <a:t>1</a:t>
                      </a:r>
                      <a:r>
                        <a:rPr kumimoji="1" lang="ja-JP" altLang="en-US" sz="1200" dirty="0" smtClean="0"/>
                        <a:t>件</a:t>
                      </a:r>
                      <a:endParaRPr kumimoji="1" lang="en-US" altLang="ja-JP" sz="1200" dirty="0" smtClean="0"/>
                    </a:p>
                    <a:p>
                      <a:pPr marL="285750" indent="-285750">
                        <a:buFont typeface="Arial" panose="020B0604020202020204" pitchFamily="34" charset="0"/>
                        <a:buChar char="•"/>
                      </a:pPr>
                      <a:r>
                        <a:rPr kumimoji="1" lang="en-US" altLang="ja-JP" sz="1200" dirty="0" smtClean="0"/>
                        <a:t>Family Life and Work Experience Before 1918, 1870-1973</a:t>
                      </a:r>
                      <a:endParaRPr kumimoji="1" lang="ja-JP" altLang="en-US" sz="1200" dirty="0"/>
                    </a:p>
                  </a:txBody>
                  <a:tcPr anchor="ctr"/>
                </a:tc>
              </a:tr>
            </a:tbl>
          </a:graphicData>
        </a:graphic>
      </p:graphicFrame>
      <p:pic>
        <p:nvPicPr>
          <p:cNvPr id="10" name="図 9"/>
          <p:cNvPicPr>
            <a:picLocks noChangeAspect="1"/>
          </p:cNvPicPr>
          <p:nvPr/>
        </p:nvPicPr>
        <p:blipFill>
          <a:blip r:embed="rId2"/>
          <a:stretch>
            <a:fillRect/>
          </a:stretch>
        </p:blipFill>
        <p:spPr>
          <a:xfrm>
            <a:off x="768837" y="3489139"/>
            <a:ext cx="717930" cy="632090"/>
          </a:xfrm>
          <a:prstGeom prst="rect">
            <a:avLst/>
          </a:prstGeom>
        </p:spPr>
      </p:pic>
      <p:pic>
        <p:nvPicPr>
          <p:cNvPr id="11" name="図 10"/>
          <p:cNvPicPr>
            <a:picLocks noChangeAspect="1"/>
          </p:cNvPicPr>
          <p:nvPr/>
        </p:nvPicPr>
        <p:blipFill>
          <a:blip r:embed="rId3"/>
          <a:stretch>
            <a:fillRect/>
          </a:stretch>
        </p:blipFill>
        <p:spPr>
          <a:xfrm>
            <a:off x="803840" y="1778533"/>
            <a:ext cx="599803" cy="627609"/>
          </a:xfrm>
          <a:prstGeom prst="rect">
            <a:avLst/>
          </a:prstGeom>
        </p:spPr>
      </p:pic>
      <p:pic>
        <p:nvPicPr>
          <p:cNvPr id="12" name="図 11"/>
          <p:cNvPicPr>
            <a:picLocks noChangeAspect="1"/>
          </p:cNvPicPr>
          <p:nvPr/>
        </p:nvPicPr>
        <p:blipFill>
          <a:blip r:embed="rId4"/>
          <a:stretch>
            <a:fillRect/>
          </a:stretch>
        </p:blipFill>
        <p:spPr>
          <a:xfrm>
            <a:off x="813076" y="2454359"/>
            <a:ext cx="599803" cy="644383"/>
          </a:xfrm>
          <a:prstGeom prst="rect">
            <a:avLst/>
          </a:prstGeom>
        </p:spPr>
      </p:pic>
      <p:pic>
        <p:nvPicPr>
          <p:cNvPr id="13" name="図 12"/>
          <p:cNvPicPr>
            <a:picLocks noChangeAspect="1"/>
          </p:cNvPicPr>
          <p:nvPr/>
        </p:nvPicPr>
        <p:blipFill>
          <a:blip r:embed="rId5"/>
          <a:stretch>
            <a:fillRect/>
          </a:stretch>
        </p:blipFill>
        <p:spPr>
          <a:xfrm>
            <a:off x="793566" y="4562149"/>
            <a:ext cx="693201" cy="684747"/>
          </a:xfrm>
          <a:prstGeom prst="rect">
            <a:avLst/>
          </a:prstGeom>
        </p:spPr>
      </p:pic>
      <p:sp>
        <p:nvSpPr>
          <p:cNvPr id="14" name="正方形/長方形 13"/>
          <p:cNvSpPr/>
          <p:nvPr/>
        </p:nvSpPr>
        <p:spPr>
          <a:xfrm>
            <a:off x="6033120" y="6525344"/>
            <a:ext cx="3605475" cy="307777"/>
          </a:xfrm>
          <a:prstGeom prst="rect">
            <a:avLst/>
          </a:prstGeom>
        </p:spPr>
        <p:txBody>
          <a:bodyPr wrap="none">
            <a:spAutoFit/>
          </a:bodyPr>
          <a:lstStyle/>
          <a:p>
            <a:r>
              <a:rPr lang="ja-JP" altLang="en-US" sz="1400" dirty="0" smtClean="0">
                <a:solidFill>
                  <a:schemeClr val="bg2"/>
                </a:solidFill>
              </a:rPr>
              <a:t>出典：https</a:t>
            </a:r>
            <a:r>
              <a:rPr lang="ja-JP" altLang="en-US" sz="1400" dirty="0">
                <a:solidFill>
                  <a:schemeClr val="bg2"/>
                </a:solidFill>
              </a:rPr>
              <a:t>://certificates.theodi.org/overview</a:t>
            </a:r>
          </a:p>
        </p:txBody>
      </p:sp>
    </p:spTree>
    <p:extLst>
      <p:ext uri="{BB962C8B-B14F-4D97-AF65-F5344CB8AC3E}">
        <p14:creationId xmlns:p14="http://schemas.microsoft.com/office/powerpoint/2010/main" val="3752305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a:t>
            </a:r>
            <a:r>
              <a:rPr lang="en-US" altLang="ja-JP" sz="2400" dirty="0" smtClean="0"/>
              <a:t>Open Data Certificates</a:t>
            </a:r>
            <a:r>
              <a:rPr lang="ja-JP" altLang="en-US" sz="2400" dirty="0" smtClean="0"/>
              <a:t>の登録データ</a:t>
            </a:r>
            <a:endParaRPr kumimoji="1"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
        <p:nvSpPr>
          <p:cNvPr id="14" name="正方形/長方形 13"/>
          <p:cNvSpPr/>
          <p:nvPr/>
        </p:nvSpPr>
        <p:spPr>
          <a:xfrm>
            <a:off x="6033120" y="6525344"/>
            <a:ext cx="3605475" cy="307777"/>
          </a:xfrm>
          <a:prstGeom prst="rect">
            <a:avLst/>
          </a:prstGeom>
        </p:spPr>
        <p:txBody>
          <a:bodyPr wrap="none">
            <a:spAutoFit/>
          </a:bodyPr>
          <a:lstStyle/>
          <a:p>
            <a:r>
              <a:rPr lang="ja-JP" altLang="en-US" sz="1400" dirty="0" smtClean="0">
                <a:solidFill>
                  <a:schemeClr val="bg2"/>
                </a:solidFill>
              </a:rPr>
              <a:t>出典：https</a:t>
            </a:r>
            <a:r>
              <a:rPr lang="ja-JP" altLang="en-US" sz="1400" dirty="0">
                <a:solidFill>
                  <a:schemeClr val="bg2"/>
                </a:solidFill>
              </a:rPr>
              <a:t>://certificates.theodi.org/overview</a:t>
            </a:r>
          </a:p>
        </p:txBody>
      </p:sp>
      <p:pic>
        <p:nvPicPr>
          <p:cNvPr id="7" name="図 6"/>
          <p:cNvPicPr>
            <a:picLocks noChangeAspect="1"/>
          </p:cNvPicPr>
          <p:nvPr/>
        </p:nvPicPr>
        <p:blipFill>
          <a:blip r:embed="rId2"/>
          <a:stretch>
            <a:fillRect/>
          </a:stretch>
        </p:blipFill>
        <p:spPr>
          <a:xfrm>
            <a:off x="476469" y="1224460"/>
            <a:ext cx="3993549" cy="5300884"/>
          </a:xfrm>
          <a:prstGeom prst="rect">
            <a:avLst/>
          </a:prstGeom>
        </p:spPr>
      </p:pic>
      <p:pic>
        <p:nvPicPr>
          <p:cNvPr id="8" name="図 7"/>
          <p:cNvPicPr>
            <a:picLocks noChangeAspect="1"/>
          </p:cNvPicPr>
          <p:nvPr/>
        </p:nvPicPr>
        <p:blipFill>
          <a:blip r:embed="rId3"/>
          <a:stretch>
            <a:fillRect/>
          </a:stretch>
        </p:blipFill>
        <p:spPr>
          <a:xfrm>
            <a:off x="5606151" y="1127548"/>
            <a:ext cx="3173959" cy="5397796"/>
          </a:xfrm>
          <a:prstGeom prst="rect">
            <a:avLst/>
          </a:prstGeom>
        </p:spPr>
      </p:pic>
      <p:sp>
        <p:nvSpPr>
          <p:cNvPr id="9" name="正方形/長方形 8"/>
          <p:cNvSpPr/>
          <p:nvPr/>
        </p:nvSpPr>
        <p:spPr bwMode="auto">
          <a:xfrm>
            <a:off x="2063891" y="1467293"/>
            <a:ext cx="818707" cy="786810"/>
          </a:xfrm>
          <a:prstGeom prst="rect">
            <a:avLst/>
          </a:prstGeom>
          <a:noFill/>
          <a:ln w="28575"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5" name="四角形吹き出し 14"/>
          <p:cNvSpPr/>
          <p:nvPr/>
        </p:nvSpPr>
        <p:spPr bwMode="auto">
          <a:xfrm>
            <a:off x="3759200" y="1224459"/>
            <a:ext cx="1482651" cy="508647"/>
          </a:xfrm>
          <a:prstGeom prst="wedgeRectCallout">
            <a:avLst>
              <a:gd name="adj1" fmla="val -109193"/>
              <a:gd name="adj2" fmla="val 78902"/>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アイコンでステータスを表示</a:t>
            </a:r>
          </a:p>
        </p:txBody>
      </p:sp>
      <p:sp>
        <p:nvSpPr>
          <p:cNvPr id="16" name="四角形吹き出し 15"/>
          <p:cNvSpPr/>
          <p:nvPr/>
        </p:nvSpPr>
        <p:spPr bwMode="auto">
          <a:xfrm>
            <a:off x="3941350" y="2333789"/>
            <a:ext cx="1664801" cy="508647"/>
          </a:xfrm>
          <a:prstGeom prst="wedgeRectCallout">
            <a:avLst>
              <a:gd name="adj1" fmla="val -154921"/>
              <a:gd name="adj2" fmla="val 72631"/>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データへのリンク、発行者等基本情報</a:t>
            </a:r>
          </a:p>
        </p:txBody>
      </p:sp>
      <p:sp>
        <p:nvSpPr>
          <p:cNvPr id="17" name="四角形吹き出し 16"/>
          <p:cNvSpPr/>
          <p:nvPr/>
        </p:nvSpPr>
        <p:spPr bwMode="auto">
          <a:xfrm>
            <a:off x="3915265" y="3065912"/>
            <a:ext cx="1664801" cy="508647"/>
          </a:xfrm>
          <a:prstGeom prst="wedgeRectCallout">
            <a:avLst>
              <a:gd name="adj1" fmla="val -154921"/>
              <a:gd name="adj2" fmla="val 72631"/>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ライセンス等法律関係の情報</a:t>
            </a:r>
          </a:p>
        </p:txBody>
      </p:sp>
      <p:sp>
        <p:nvSpPr>
          <p:cNvPr id="18" name="四角形吹き出し 17"/>
          <p:cNvSpPr/>
          <p:nvPr/>
        </p:nvSpPr>
        <p:spPr bwMode="auto">
          <a:xfrm>
            <a:off x="7995684" y="636425"/>
            <a:ext cx="1740151" cy="508647"/>
          </a:xfrm>
          <a:prstGeom prst="wedgeRectCallout">
            <a:avLst>
              <a:gd name="adj1" fmla="val -137287"/>
              <a:gd name="adj2" fmla="val 64270"/>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データの質に関する情報、利用期間等</a:t>
            </a:r>
          </a:p>
        </p:txBody>
      </p:sp>
      <p:sp>
        <p:nvSpPr>
          <p:cNvPr id="19" name="四角形吹き出し 18"/>
          <p:cNvSpPr/>
          <p:nvPr/>
        </p:nvSpPr>
        <p:spPr bwMode="auto">
          <a:xfrm>
            <a:off x="7995683" y="2588112"/>
            <a:ext cx="1740151" cy="508647"/>
          </a:xfrm>
          <a:prstGeom prst="wedgeRectCallout">
            <a:avLst>
              <a:gd name="adj1" fmla="val -137287"/>
              <a:gd name="adj2" fmla="val 64270"/>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データのフォーマット等技術情報</a:t>
            </a:r>
          </a:p>
        </p:txBody>
      </p:sp>
      <p:sp>
        <p:nvSpPr>
          <p:cNvPr id="20" name="四角形吹き出し 19"/>
          <p:cNvSpPr/>
          <p:nvPr/>
        </p:nvSpPr>
        <p:spPr bwMode="auto">
          <a:xfrm>
            <a:off x="7898444" y="4285475"/>
            <a:ext cx="1740151" cy="508647"/>
          </a:xfrm>
          <a:prstGeom prst="wedgeRectCallout">
            <a:avLst>
              <a:gd name="adj1" fmla="val -138509"/>
              <a:gd name="adj2" fmla="val 32915"/>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問い合わせ先、言語等関連情報</a:t>
            </a:r>
          </a:p>
        </p:txBody>
      </p:sp>
    </p:spTree>
    <p:extLst>
      <p:ext uri="{BB962C8B-B14F-4D97-AF65-F5344CB8AC3E}">
        <p14:creationId xmlns:p14="http://schemas.microsoft.com/office/powerpoint/2010/main" val="181735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４．英国の状況</a:t>
            </a:r>
            <a:endParaRPr kumimoji="1" lang="ja-JP" altLang="en-US" sz="2400" dirty="0"/>
          </a:p>
        </p:txBody>
      </p:sp>
      <p:sp>
        <p:nvSpPr>
          <p:cNvPr id="3" name="コンテンツ プレースホルダー 2"/>
          <p:cNvSpPr>
            <a:spLocks noGrp="1"/>
          </p:cNvSpPr>
          <p:nvPr>
            <p:ph idx="1"/>
          </p:nvPr>
        </p:nvSpPr>
        <p:spPr>
          <a:xfrm>
            <a:off x="351414" y="1143001"/>
            <a:ext cx="9146415" cy="5382343"/>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英国</a:t>
            </a:r>
            <a:endParaRPr lang="en-US" altLang="ja-JP" dirty="0">
              <a:solidFill>
                <a:schemeClr val="bg2"/>
              </a:solidFill>
            </a:endParaRPr>
          </a:p>
          <a:p>
            <a:pPr marL="566470" lvl="1" indent="-342900">
              <a:spcBef>
                <a:spcPts val="600"/>
              </a:spcBef>
              <a:buFont typeface="Wingdings" panose="05000000000000000000" pitchFamily="2" charset="2"/>
              <a:buChar char="l"/>
            </a:pPr>
            <a:r>
              <a:rPr lang="en-US" altLang="ja-JP" dirty="0" smtClean="0">
                <a:solidFill>
                  <a:schemeClr val="bg2"/>
                </a:solidFill>
              </a:rPr>
              <a:t>Open Government </a:t>
            </a:r>
            <a:r>
              <a:rPr lang="en-US" altLang="ja-JP" dirty="0" err="1" smtClean="0">
                <a:solidFill>
                  <a:schemeClr val="bg2"/>
                </a:solidFill>
              </a:rPr>
              <a:t>Licence</a:t>
            </a:r>
            <a:r>
              <a:rPr lang="ja-JP" altLang="en-US" dirty="0" smtClean="0">
                <a:solidFill>
                  <a:schemeClr val="bg2"/>
                </a:solidFill>
              </a:rPr>
              <a:t>における規定</a:t>
            </a:r>
            <a:endParaRPr lang="en-US" altLang="ja-JP" dirty="0" smtClean="0">
              <a:solidFill>
                <a:schemeClr val="bg2"/>
              </a:solidFill>
            </a:endParaRPr>
          </a:p>
          <a:p>
            <a:pPr marL="655370" lvl="2" indent="-342900">
              <a:spcBef>
                <a:spcPts val="600"/>
              </a:spcBef>
              <a:buFont typeface="Wingdings" panose="05000000000000000000" pitchFamily="2" charset="2"/>
              <a:buChar char="ü"/>
            </a:pPr>
            <a:r>
              <a:rPr lang="ja-JP" altLang="en-US" dirty="0">
                <a:solidFill>
                  <a:schemeClr val="bg2"/>
                </a:solidFill>
              </a:rPr>
              <a:t>データの発行元・ライセンス元の無保証を規定しており、無保証の内容として、データ自体の間違いや</a:t>
            </a:r>
            <a:r>
              <a:rPr lang="ja-JP" altLang="en-US" dirty="0" smtClean="0">
                <a:solidFill>
                  <a:schemeClr val="bg2"/>
                </a:solidFill>
              </a:rPr>
              <a:t>抜け漏れおよび</a:t>
            </a:r>
            <a:r>
              <a:rPr lang="ja-JP" altLang="en-US" dirty="0">
                <a:solidFill>
                  <a:schemeClr val="bg2"/>
                </a:solidFill>
              </a:rPr>
              <a:t>データを使用することによって生じうるデータの</a:t>
            </a:r>
            <a:r>
              <a:rPr lang="ja-JP" altLang="en-US" dirty="0" smtClean="0">
                <a:solidFill>
                  <a:schemeClr val="bg2"/>
                </a:solidFill>
              </a:rPr>
              <a:t>欠損を</a:t>
            </a:r>
            <a:r>
              <a:rPr lang="ja-JP" altLang="en-US" dirty="0">
                <a:solidFill>
                  <a:schemeClr val="bg2"/>
                </a:solidFill>
              </a:rPr>
              <a:t>挙げている</a:t>
            </a:r>
            <a:r>
              <a:rPr lang="ja-JP" altLang="en-US" dirty="0" smtClean="0">
                <a:solidFill>
                  <a:schemeClr val="bg2"/>
                </a:solidFill>
              </a:rPr>
              <a:t>。</a:t>
            </a:r>
            <a:endParaRPr lang="en-US" altLang="ja-JP" dirty="0" smtClean="0">
              <a:solidFill>
                <a:schemeClr val="bg2"/>
              </a:solidFill>
            </a:endParaRPr>
          </a:p>
          <a:p>
            <a:pPr marL="655370" lvl="2" indent="-342900">
              <a:spcBef>
                <a:spcPts val="600"/>
              </a:spcBef>
              <a:buFont typeface="Wingdings" panose="05000000000000000000" pitchFamily="2" charset="2"/>
              <a:buChar char="ü"/>
            </a:pPr>
            <a:r>
              <a:rPr lang="ja-JP" altLang="en-US" dirty="0" smtClean="0">
                <a:solidFill>
                  <a:schemeClr val="bg2"/>
                </a:solidFill>
              </a:rPr>
              <a:t>情報</a:t>
            </a:r>
            <a:r>
              <a:rPr lang="ja-JP" altLang="en-US" dirty="0">
                <a:solidFill>
                  <a:schemeClr val="bg2"/>
                </a:solidFill>
              </a:rPr>
              <a:t>の更新についても責任を</a:t>
            </a:r>
            <a:r>
              <a:rPr lang="ja-JP" altLang="en-US" dirty="0" smtClean="0">
                <a:solidFill>
                  <a:schemeClr val="bg2"/>
                </a:solidFill>
              </a:rPr>
              <a:t>負わないと</a:t>
            </a:r>
            <a:r>
              <a:rPr lang="ja-JP" altLang="en-US" dirty="0">
                <a:solidFill>
                  <a:schemeClr val="bg2"/>
                </a:solidFill>
              </a:rPr>
              <a:t>している。</a:t>
            </a:r>
            <a:endParaRPr lang="en-US" altLang="ja-JP" dirty="0">
              <a:solidFill>
                <a:schemeClr val="bg2"/>
              </a:solidFill>
            </a:endParaRPr>
          </a:p>
          <a:p>
            <a:pPr marL="223570" lvl="1" indent="0">
              <a:spcBef>
                <a:spcPts val="600"/>
              </a:spcBef>
              <a:buNone/>
            </a:pP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en-US" altLang="ja-JP" dirty="0" smtClean="0">
                <a:solidFill>
                  <a:schemeClr val="bg2"/>
                </a:solidFill>
              </a:rPr>
              <a:t>Data.gov.uk</a:t>
            </a:r>
            <a:r>
              <a:rPr lang="ja-JP" altLang="en-US" dirty="0" smtClean="0">
                <a:solidFill>
                  <a:schemeClr val="bg2"/>
                </a:solidFill>
              </a:rPr>
              <a:t>における規定</a:t>
            </a:r>
            <a:endParaRPr lang="en-US" altLang="ja-JP" dirty="0" smtClean="0">
              <a:solidFill>
                <a:schemeClr val="bg2"/>
              </a:solidFill>
            </a:endParaRPr>
          </a:p>
          <a:p>
            <a:pPr marL="655370" lvl="2" indent="-342900">
              <a:spcBef>
                <a:spcPts val="600"/>
              </a:spcBef>
              <a:buFont typeface="Wingdings" panose="05000000000000000000" pitchFamily="2" charset="2"/>
              <a:buChar char="ü"/>
            </a:pPr>
            <a:r>
              <a:rPr lang="ja-JP" altLang="en-US" dirty="0" smtClean="0">
                <a:solidFill>
                  <a:schemeClr val="bg2"/>
                </a:solidFill>
              </a:rPr>
              <a:t>データの保証については特に規定無し</a:t>
            </a:r>
            <a:endParaRPr lang="en-US" altLang="ja-JP" dirty="0" smtClean="0">
              <a:solidFill>
                <a:schemeClr val="bg2"/>
              </a:solidFill>
            </a:endParaRPr>
          </a:p>
          <a:p>
            <a:pPr marL="655370" lvl="2" indent="-342900">
              <a:spcBef>
                <a:spcPts val="600"/>
              </a:spcBef>
              <a:buFont typeface="Wingdings" panose="05000000000000000000" pitchFamily="2" charset="2"/>
              <a:buChar char="ü"/>
            </a:pPr>
            <a:r>
              <a:rPr lang="ja-JP" altLang="en-US" dirty="0" smtClean="0">
                <a:solidFill>
                  <a:schemeClr val="bg2"/>
                </a:solidFill>
              </a:rPr>
              <a:t>一部のデータについて、</a:t>
            </a:r>
            <a:r>
              <a:rPr lang="en-US" altLang="ja-JP" dirty="0" smtClean="0">
                <a:solidFill>
                  <a:schemeClr val="bg2"/>
                </a:solidFill>
              </a:rPr>
              <a:t>ODI Certificate</a:t>
            </a:r>
            <a:r>
              <a:rPr lang="ja-JP" altLang="en-US" dirty="0" smtClean="0">
                <a:solidFill>
                  <a:schemeClr val="bg2"/>
                </a:solidFill>
              </a:rPr>
              <a:t>が付されている。</a:t>
            </a:r>
            <a:r>
              <a:rPr lang="en-US" altLang="ja-JP" dirty="0" smtClean="0">
                <a:solidFill>
                  <a:schemeClr val="bg2"/>
                </a:solidFill>
              </a:rPr>
              <a:t>Data.gov.uk</a:t>
            </a:r>
            <a:r>
              <a:rPr lang="ja-JP" altLang="en-US" dirty="0" smtClean="0">
                <a:solidFill>
                  <a:schemeClr val="bg2"/>
                </a:solidFill>
              </a:rPr>
              <a:t>のブログでは、重要なデータセットをすべて</a:t>
            </a:r>
            <a:r>
              <a:rPr lang="en-US" altLang="ja-JP" dirty="0" smtClean="0">
                <a:solidFill>
                  <a:schemeClr val="bg2"/>
                </a:solidFill>
              </a:rPr>
              <a:t>ODI Certificate</a:t>
            </a:r>
            <a:r>
              <a:rPr lang="ja-JP" altLang="en-US" dirty="0" smtClean="0">
                <a:solidFill>
                  <a:schemeClr val="bg2"/>
                </a:solidFill>
              </a:rPr>
              <a:t>の対象とすることが言及されている。</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en-US" altLang="ja-JP" dirty="0" smtClean="0">
                <a:solidFill>
                  <a:schemeClr val="bg2"/>
                </a:solidFill>
              </a:rPr>
              <a:t>ODI Certificate</a:t>
            </a:r>
            <a:endParaRPr lang="en-US" altLang="ja-JP" dirty="0">
              <a:solidFill>
                <a:schemeClr val="bg2"/>
              </a:solidFill>
            </a:endParaRPr>
          </a:p>
          <a:p>
            <a:pPr marL="655370" lvl="2" indent="-342900">
              <a:spcBef>
                <a:spcPts val="600"/>
              </a:spcBef>
              <a:buFont typeface="Wingdings" panose="05000000000000000000" pitchFamily="2" charset="2"/>
              <a:buChar char="ü"/>
            </a:pPr>
            <a:r>
              <a:rPr lang="en-US" altLang="ja-JP" dirty="0" smtClean="0">
                <a:solidFill>
                  <a:schemeClr val="bg2"/>
                </a:solidFill>
              </a:rPr>
              <a:t>ODI Certificate</a:t>
            </a:r>
            <a:r>
              <a:rPr lang="ja-JP" altLang="en-US" dirty="0" smtClean="0">
                <a:solidFill>
                  <a:schemeClr val="bg2"/>
                </a:solidFill>
              </a:rPr>
              <a:t>が始められた理由としては、誰もが</a:t>
            </a:r>
            <a:r>
              <a:rPr lang="en-US" altLang="ja-JP" dirty="0" smtClean="0">
                <a:solidFill>
                  <a:schemeClr val="bg2"/>
                </a:solidFill>
              </a:rPr>
              <a:t>Open Data</a:t>
            </a:r>
            <a:r>
              <a:rPr lang="ja-JP" altLang="en-US" dirty="0" smtClean="0">
                <a:solidFill>
                  <a:schemeClr val="bg2"/>
                </a:solidFill>
              </a:rPr>
              <a:t>を探し、理解し、利用できるようにすることを助けるためとされている。</a:t>
            </a:r>
            <a:endParaRPr lang="en-US" altLang="ja-JP" dirty="0" smtClean="0">
              <a:solidFill>
                <a:schemeClr val="bg2"/>
              </a:solidFill>
            </a:endParaRPr>
          </a:p>
          <a:p>
            <a:pPr marL="655370" lvl="2" indent="-342900">
              <a:spcBef>
                <a:spcPts val="600"/>
              </a:spcBef>
              <a:buFont typeface="Wingdings" panose="05000000000000000000" pitchFamily="2" charset="2"/>
              <a:buChar char="ü"/>
            </a:pPr>
            <a:r>
              <a:rPr lang="en-US" altLang="ja-JP" dirty="0" smtClean="0">
                <a:solidFill>
                  <a:schemeClr val="bg2"/>
                </a:solidFill>
              </a:rPr>
              <a:t>ODI Certificate</a:t>
            </a:r>
            <a:r>
              <a:rPr lang="ja-JP" altLang="en-US" dirty="0" err="1" smtClean="0">
                <a:solidFill>
                  <a:schemeClr val="bg2"/>
                </a:solidFill>
              </a:rPr>
              <a:t>に登</a:t>
            </a:r>
            <a:r>
              <a:rPr lang="ja-JP" altLang="en-US" dirty="0" smtClean="0">
                <a:solidFill>
                  <a:schemeClr val="bg2"/>
                </a:solidFill>
              </a:rPr>
              <a:t>録することにより、ビジュアル（マーク）でそのデータの状況がわかり、かつ、データの詳細について人および機械がわかりやすい状態に置くようにする。</a:t>
            </a: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Tree>
    <p:extLst>
      <p:ext uri="{BB962C8B-B14F-4D97-AF65-F5344CB8AC3E}">
        <p14:creationId xmlns:p14="http://schemas.microsoft.com/office/powerpoint/2010/main" val="3539558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４．米国の状況</a:t>
            </a:r>
            <a:endParaRPr kumimoji="1" lang="ja-JP" altLang="en-US" sz="2400" dirty="0"/>
          </a:p>
        </p:txBody>
      </p:sp>
      <p:sp>
        <p:nvSpPr>
          <p:cNvPr id="3" name="コンテンツ プレースホルダー 2"/>
          <p:cNvSpPr>
            <a:spLocks noGrp="1"/>
          </p:cNvSpPr>
          <p:nvPr>
            <p:ph idx="1"/>
          </p:nvPr>
        </p:nvSpPr>
        <p:spPr>
          <a:xfrm>
            <a:off x="351414" y="1143001"/>
            <a:ext cx="9146415" cy="3438127"/>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米国</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en-US" altLang="ja-JP" dirty="0" smtClean="0">
                <a:solidFill>
                  <a:schemeClr val="bg2"/>
                </a:solidFill>
              </a:rPr>
              <a:t>Data.gov</a:t>
            </a:r>
          </a:p>
          <a:p>
            <a:pPr marL="655370" lvl="2" indent="-342900">
              <a:spcBef>
                <a:spcPts val="600"/>
              </a:spcBef>
              <a:buFont typeface="Wingdings" panose="05000000000000000000" pitchFamily="2" charset="2"/>
              <a:buChar char="ü"/>
            </a:pPr>
            <a:r>
              <a:rPr lang="ja-JP" altLang="en-US" dirty="0" smtClean="0">
                <a:solidFill>
                  <a:schemeClr val="bg2"/>
                </a:solidFill>
              </a:rPr>
              <a:t>免責については、以下を記載</a:t>
            </a:r>
            <a:endParaRPr lang="en-US" altLang="ja-JP" dirty="0" smtClean="0">
              <a:solidFill>
                <a:schemeClr val="bg2"/>
              </a:solidFill>
            </a:endParaRPr>
          </a:p>
          <a:p>
            <a:pPr marL="956995" lvl="3" indent="-342900">
              <a:spcBef>
                <a:spcPts val="600"/>
              </a:spcBef>
              <a:buFont typeface="Wingdings" panose="05000000000000000000" pitchFamily="2" charset="2"/>
              <a:buChar char="ü"/>
            </a:pPr>
            <a:r>
              <a:rPr lang="ja-JP" altLang="en-US" dirty="0" smtClean="0">
                <a:solidFill>
                  <a:schemeClr val="bg2"/>
                </a:solidFill>
              </a:rPr>
              <a:t>情報の正確性、妥当性、適時性、完全性を保証しない</a:t>
            </a:r>
            <a:endParaRPr lang="en-US" altLang="ja-JP" dirty="0" smtClean="0">
              <a:solidFill>
                <a:schemeClr val="bg2"/>
              </a:solidFill>
            </a:endParaRPr>
          </a:p>
          <a:p>
            <a:pPr marL="956995" lvl="3" indent="-342900">
              <a:spcBef>
                <a:spcPts val="600"/>
              </a:spcBef>
              <a:buFont typeface="Wingdings" panose="05000000000000000000" pitchFamily="2" charset="2"/>
              <a:buChar char="ü"/>
            </a:pPr>
            <a:r>
              <a:rPr lang="ja-JP" altLang="en-US" dirty="0" smtClean="0">
                <a:solidFill>
                  <a:schemeClr val="bg2"/>
                </a:solidFill>
              </a:rPr>
              <a:t>リンク先のウェブサイトや、そこで提供されている製品・サービスの支持をしていない</a:t>
            </a:r>
            <a:endParaRPr lang="en-US" altLang="ja-JP" dirty="0" smtClean="0">
              <a:solidFill>
                <a:schemeClr val="bg2"/>
              </a:solidFill>
            </a:endParaRPr>
          </a:p>
          <a:p>
            <a:pPr marL="956995" lvl="3" indent="-342900">
              <a:spcBef>
                <a:spcPts val="600"/>
              </a:spcBef>
              <a:buFont typeface="Wingdings" panose="05000000000000000000" pitchFamily="2" charset="2"/>
              <a:buChar char="ü"/>
            </a:pPr>
            <a:r>
              <a:rPr lang="ja-JP" altLang="en-US" dirty="0" smtClean="0">
                <a:solidFill>
                  <a:schemeClr val="bg2"/>
                </a:solidFill>
              </a:rPr>
              <a:t>リンク先のウェブサイトからユーザが情報を入手できることを保証しない</a:t>
            </a:r>
            <a:endParaRPr lang="en-US" altLang="ja-JP" dirty="0" smtClean="0">
              <a:solidFill>
                <a:schemeClr val="bg2"/>
              </a:solidFill>
            </a:endParaRPr>
          </a:p>
          <a:p>
            <a:pPr marL="655370" lvl="2" indent="-342900">
              <a:spcBef>
                <a:spcPts val="600"/>
              </a:spcBef>
              <a:buFont typeface="Wingdings" panose="05000000000000000000" pitchFamily="2" charset="2"/>
              <a:buChar char="ü"/>
            </a:pPr>
            <a:endParaRPr lang="en-US" altLang="ja-JP" dirty="0">
              <a:solidFill>
                <a:schemeClr val="bg2"/>
              </a:solidFill>
            </a:endParaRPr>
          </a:p>
          <a:p>
            <a:pPr marL="566470" lvl="1" indent="-342900">
              <a:spcBef>
                <a:spcPts val="600"/>
              </a:spcBef>
              <a:buFont typeface="Wingdings" panose="05000000000000000000" pitchFamily="2" charset="2"/>
              <a:buChar char="l"/>
            </a:pPr>
            <a:r>
              <a:rPr lang="en-US" altLang="ja-JP" dirty="0" smtClean="0">
                <a:solidFill>
                  <a:schemeClr val="bg2"/>
                </a:solidFill>
              </a:rPr>
              <a:t>Information Quality Act</a:t>
            </a:r>
          </a:p>
          <a:p>
            <a:pPr marL="655370" lvl="2" indent="-342900">
              <a:spcBef>
                <a:spcPts val="600"/>
              </a:spcBef>
              <a:buFont typeface="Wingdings" panose="05000000000000000000" pitchFamily="2" charset="2"/>
              <a:buChar char="ü"/>
            </a:pPr>
            <a:r>
              <a:rPr lang="en-US" altLang="ja-JP" dirty="0" smtClean="0">
                <a:solidFill>
                  <a:schemeClr val="bg2"/>
                </a:solidFill>
              </a:rPr>
              <a:t>Data.gov</a:t>
            </a:r>
            <a:r>
              <a:rPr lang="ja-JP" altLang="en-US" dirty="0" smtClean="0">
                <a:solidFill>
                  <a:schemeClr val="bg2"/>
                </a:solidFill>
              </a:rPr>
              <a:t>で公表されているデータは、データの品質についてこの法律の対象であることを明記</a:t>
            </a:r>
            <a:endParaRPr lang="en-US" altLang="ja-JP" dirty="0" smtClean="0">
              <a:solidFill>
                <a:schemeClr val="bg2"/>
              </a:solidFill>
            </a:endParaRPr>
          </a:p>
          <a:p>
            <a:pPr marL="655370" lvl="2" indent="-342900">
              <a:spcBef>
                <a:spcPts val="600"/>
              </a:spcBef>
              <a:buFont typeface="Wingdings" panose="05000000000000000000" pitchFamily="2" charset="2"/>
              <a:buChar char="ü"/>
            </a:pPr>
            <a:r>
              <a:rPr lang="en-US" altLang="ja-JP" dirty="0" smtClean="0">
                <a:solidFill>
                  <a:schemeClr val="bg2"/>
                </a:solidFill>
              </a:rPr>
              <a:t>OMB</a:t>
            </a:r>
            <a:r>
              <a:rPr lang="ja-JP" altLang="en-US" dirty="0" smtClean="0">
                <a:solidFill>
                  <a:schemeClr val="bg2"/>
                </a:solidFill>
              </a:rPr>
              <a:t>ガイドラインに基づいて、品質のチェックが必要になる。（法律は</a:t>
            </a:r>
            <a:r>
              <a:rPr lang="en-US" altLang="ja-JP" dirty="0" smtClean="0">
                <a:solidFill>
                  <a:schemeClr val="bg2"/>
                </a:solidFill>
              </a:rPr>
              <a:t>2000</a:t>
            </a:r>
            <a:r>
              <a:rPr lang="ja-JP" altLang="en-US" dirty="0" smtClean="0">
                <a:solidFill>
                  <a:schemeClr val="bg2"/>
                </a:solidFill>
              </a:rPr>
              <a:t>年に制定）</a:t>
            </a:r>
            <a:endParaRPr lang="en-US" altLang="ja-JP" dirty="0" smtClean="0">
              <a:solidFill>
                <a:schemeClr val="bg2"/>
              </a:solidFill>
            </a:endParaRPr>
          </a:p>
          <a:p>
            <a:pPr marL="655370" lvl="2" indent="-342900">
              <a:spcBef>
                <a:spcPts val="600"/>
              </a:spcBef>
              <a:buFont typeface="Wingdings" panose="05000000000000000000" pitchFamily="2" charset="2"/>
              <a:buChar char="ü"/>
            </a:pPr>
            <a:r>
              <a:rPr lang="ja-JP" altLang="en-US" dirty="0" smtClean="0">
                <a:solidFill>
                  <a:schemeClr val="bg2"/>
                </a:solidFill>
              </a:rPr>
              <a:t>民間団体はこの法律に基づいてデータの修正等を求めることができる。</a:t>
            </a:r>
            <a:endParaRPr lang="en-US" altLang="ja-JP" dirty="0" smtClean="0">
              <a:solidFill>
                <a:schemeClr val="bg2"/>
              </a:solidFill>
            </a:endParaRPr>
          </a:p>
          <a:p>
            <a:pPr marL="655370" lvl="2" indent="-342900">
              <a:spcBef>
                <a:spcPts val="600"/>
              </a:spcBef>
              <a:buFont typeface="Wingdings" panose="05000000000000000000" pitchFamily="2" charset="2"/>
              <a:buChar char="ü"/>
            </a:pP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862138531"/>
              </p:ext>
            </p:extLst>
          </p:nvPr>
        </p:nvGraphicFramePr>
        <p:xfrm>
          <a:off x="920552" y="4644332"/>
          <a:ext cx="8352928" cy="1881012"/>
        </p:xfrm>
        <a:graphic>
          <a:graphicData uri="http://schemas.openxmlformats.org/drawingml/2006/table">
            <a:tbl>
              <a:tblPr firstRow="1" bandRow="1">
                <a:tableStyleId>{21E4AEA4-8DFA-4A89-87EB-49C32662AFE0}</a:tableStyleId>
              </a:tblPr>
              <a:tblGrid>
                <a:gridCol w="1831782"/>
                <a:gridCol w="1172341"/>
                <a:gridCol w="5348805"/>
              </a:tblGrid>
              <a:tr h="348333">
                <a:tc>
                  <a:txBody>
                    <a:bodyPr/>
                    <a:lstStyle/>
                    <a:p>
                      <a:r>
                        <a:rPr kumimoji="1" lang="ja-JP" altLang="en-US" dirty="0" smtClean="0"/>
                        <a:t>項目</a:t>
                      </a:r>
                      <a:endParaRPr kumimoji="1" lang="ja-JP" altLang="en-US" dirty="0"/>
                    </a:p>
                  </a:txBody>
                  <a:tcPr anchor="ctr"/>
                </a:tc>
                <a:tc gridSpan="2">
                  <a:txBody>
                    <a:bodyPr/>
                    <a:lstStyle/>
                    <a:p>
                      <a:r>
                        <a:rPr kumimoji="1" lang="ja-JP" altLang="en-US" dirty="0" smtClean="0"/>
                        <a:t>内容</a:t>
                      </a:r>
                      <a:endParaRPr kumimoji="1" lang="ja-JP" altLang="en-US" dirty="0"/>
                    </a:p>
                  </a:txBody>
                  <a:tcPr anchor="ctr"/>
                </a:tc>
                <a:tc hMerge="1">
                  <a:txBody>
                    <a:bodyPr/>
                    <a:lstStyle/>
                    <a:p>
                      <a:endParaRPr kumimoji="1" lang="ja-JP" altLang="en-US" dirty="0"/>
                    </a:p>
                  </a:txBody>
                  <a:tcPr anchor="ctr"/>
                </a:tc>
              </a:tr>
              <a:tr h="348333">
                <a:tc rowSpan="2">
                  <a:txBody>
                    <a:bodyPr/>
                    <a:lstStyle/>
                    <a:p>
                      <a:r>
                        <a:rPr kumimoji="1" lang="ja-JP" altLang="en-US" dirty="0" smtClean="0"/>
                        <a:t>客観性（</a:t>
                      </a:r>
                      <a:r>
                        <a:rPr kumimoji="1" lang="en-US" altLang="ja-JP" dirty="0" smtClean="0"/>
                        <a:t>Objectivity</a:t>
                      </a:r>
                      <a:r>
                        <a:rPr kumimoji="1" lang="ja-JP" altLang="en-US" dirty="0" smtClean="0"/>
                        <a:t>）</a:t>
                      </a:r>
                      <a:endParaRPr kumimoji="1" lang="ja-JP" altLang="en-US" dirty="0"/>
                    </a:p>
                  </a:txBody>
                  <a:tcPr anchor="ctr"/>
                </a:tc>
                <a:tc>
                  <a:txBody>
                    <a:bodyPr/>
                    <a:lstStyle/>
                    <a:p>
                      <a:r>
                        <a:rPr kumimoji="1" lang="ja-JP" altLang="en-US" dirty="0" smtClean="0"/>
                        <a:t>形式・表現</a:t>
                      </a:r>
                      <a:endParaRPr kumimoji="1" lang="ja-JP" altLang="en-US" dirty="0"/>
                    </a:p>
                  </a:txBody>
                  <a:tcPr anchor="ctr"/>
                </a:tc>
                <a:tc>
                  <a:txBody>
                    <a:bodyPr/>
                    <a:lstStyle/>
                    <a:p>
                      <a:r>
                        <a:rPr kumimoji="1" lang="ja-JP" altLang="en-US" dirty="0" smtClean="0"/>
                        <a:t>正確、簡明、完全、中立的な表現であること</a:t>
                      </a:r>
                      <a:endParaRPr kumimoji="1" lang="ja-JP" altLang="en-US" dirty="0"/>
                    </a:p>
                  </a:txBody>
                  <a:tcPr anchor="ctr"/>
                </a:tc>
              </a:tr>
              <a:tr h="348333">
                <a:tc vMerge="1">
                  <a:txBody>
                    <a:bodyPr/>
                    <a:lstStyle/>
                    <a:p>
                      <a:endParaRPr kumimoji="1" lang="ja-JP" altLang="en-US" dirty="0"/>
                    </a:p>
                  </a:txBody>
                  <a:tcPr anchor="ctr"/>
                </a:tc>
                <a:tc>
                  <a:txBody>
                    <a:bodyPr/>
                    <a:lstStyle/>
                    <a:p>
                      <a:r>
                        <a:rPr kumimoji="1" lang="ja-JP" altLang="en-US" dirty="0" smtClean="0"/>
                        <a:t>内容</a:t>
                      </a:r>
                      <a:endParaRPr kumimoji="1" lang="ja-JP" altLang="en-US" dirty="0"/>
                    </a:p>
                  </a:txBody>
                  <a:tcPr anchor="ctr"/>
                </a:tc>
                <a:tc>
                  <a:txBody>
                    <a:bodyPr/>
                    <a:lstStyle/>
                    <a:p>
                      <a:r>
                        <a:rPr kumimoji="1" lang="ja-JP" altLang="en-US" dirty="0" smtClean="0"/>
                        <a:t>信頼できる／確立された統計手法や研究手法を用いること</a:t>
                      </a:r>
                      <a:endParaRPr kumimoji="1" lang="ja-JP" altLang="en-US" dirty="0"/>
                    </a:p>
                  </a:txBody>
                  <a:tcPr anchor="ctr"/>
                </a:tc>
              </a:tr>
              <a:tr h="348333">
                <a:tc gridSpan="2">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dirty="0" smtClean="0"/>
                        <a:t>有用性（</a:t>
                      </a:r>
                      <a:r>
                        <a:rPr kumimoji="1" lang="en-US" altLang="ja-JP" dirty="0" smtClean="0"/>
                        <a:t>Utility</a:t>
                      </a:r>
                      <a:r>
                        <a:rPr kumimoji="1" lang="ja-JP" altLang="en-US" dirty="0" smtClean="0"/>
                        <a:t>）</a:t>
                      </a:r>
                      <a:endParaRPr kumimoji="1" lang="ja-JP" altLang="en-US" dirty="0"/>
                    </a:p>
                  </a:txBody>
                  <a:tcPr anchor="ctr"/>
                </a:tc>
                <a:tc hMerge="1">
                  <a:txBody>
                    <a:bodyPr/>
                    <a:lstStyle/>
                    <a:p>
                      <a:endParaRPr kumimoji="1" lang="ja-JP" altLang="en-US" dirty="0"/>
                    </a:p>
                  </a:txBody>
                  <a:tcPr anchor="ctr"/>
                </a:tc>
                <a:tc>
                  <a:txBody>
                    <a:bodyPr/>
                    <a:lstStyle/>
                    <a:p>
                      <a:r>
                        <a:rPr kumimoji="1" lang="ja-JP" altLang="en-US" dirty="0" smtClean="0"/>
                        <a:t>一般市民を含むユーザー全般にとって使いやすいデータであること</a:t>
                      </a:r>
                      <a:endParaRPr kumimoji="1" lang="ja-JP" altLang="en-US" dirty="0"/>
                    </a:p>
                  </a:txBody>
                  <a:tcPr anchor="ctr"/>
                </a:tc>
              </a:tr>
              <a:tr h="453687">
                <a:tc gridSpan="2">
                  <a:txBody>
                    <a:bodyPr/>
                    <a:lstStyle/>
                    <a:p>
                      <a:r>
                        <a:rPr kumimoji="1" lang="ja-JP" altLang="en-US" dirty="0" smtClean="0"/>
                        <a:t>完全性（</a:t>
                      </a:r>
                      <a:r>
                        <a:rPr kumimoji="1" lang="en-US" altLang="ja-JP" dirty="0" smtClean="0"/>
                        <a:t>Integrity</a:t>
                      </a:r>
                      <a:r>
                        <a:rPr kumimoji="1" lang="ja-JP" altLang="en-US" dirty="0" smtClean="0"/>
                        <a:t>）</a:t>
                      </a:r>
                      <a:endParaRPr kumimoji="1" lang="ja-JP" altLang="en-US" dirty="0"/>
                    </a:p>
                  </a:txBody>
                  <a:tcPr anchor="ctr"/>
                </a:tc>
                <a:tc hMerge="1">
                  <a:txBody>
                    <a:bodyPr/>
                    <a:lstStyle/>
                    <a:p>
                      <a:endParaRPr kumimoji="1" lang="ja-JP" altLang="en-US" dirty="0"/>
                    </a:p>
                  </a:txBody>
                  <a:tcPr anchor="ctr"/>
                </a:tc>
                <a:tc>
                  <a:txBody>
                    <a:bodyPr/>
                    <a:lstStyle/>
                    <a:p>
                      <a:r>
                        <a:rPr kumimoji="1" lang="ja-JP" altLang="en-US" dirty="0" smtClean="0"/>
                        <a:t>外部からの不正アクセスや情報の改変を防止し、情報を公正な状態に保つこと</a:t>
                      </a:r>
                      <a:endParaRPr kumimoji="1" lang="ja-JP" altLang="en-US" dirty="0"/>
                    </a:p>
                  </a:txBody>
                  <a:tcPr anchor="ctr"/>
                </a:tc>
              </a:tr>
            </a:tbl>
          </a:graphicData>
        </a:graphic>
      </p:graphicFrame>
      <p:sp>
        <p:nvSpPr>
          <p:cNvPr id="6" name="テキスト ボックス 5"/>
          <p:cNvSpPr txBox="1"/>
          <p:nvPr/>
        </p:nvSpPr>
        <p:spPr>
          <a:xfrm>
            <a:off x="6805375" y="2924944"/>
            <a:ext cx="2900153" cy="261610"/>
          </a:xfrm>
          <a:prstGeom prst="rect">
            <a:avLst/>
          </a:prstGeom>
          <a:noFill/>
        </p:spPr>
        <p:txBody>
          <a:bodyPr wrap="none" rtlCol="0">
            <a:spAutoFit/>
          </a:bodyPr>
          <a:lstStyle/>
          <a:p>
            <a:pPr algn="l"/>
            <a:r>
              <a:rPr lang="ja-JP" altLang="en-US" sz="1100" dirty="0" smtClean="0">
                <a:solidFill>
                  <a:schemeClr val="bg2"/>
                </a:solidFill>
                <a:latin typeface="メイリオ" pitchFamily="50" charset="-128"/>
                <a:ea typeface="メイリオ" pitchFamily="50" charset="-128"/>
                <a:cs typeface="メイリオ" pitchFamily="50" charset="-128"/>
              </a:rPr>
              <a:t>出典：</a:t>
            </a:r>
            <a:r>
              <a:rPr lang="en-US" altLang="ja-JP" sz="1100" dirty="0" smtClean="0">
                <a:solidFill>
                  <a:schemeClr val="bg2"/>
                </a:solidFill>
                <a:latin typeface="メイリオ" pitchFamily="50" charset="-128"/>
                <a:ea typeface="メイリオ" pitchFamily="50" charset="-128"/>
                <a:cs typeface="メイリオ" pitchFamily="50" charset="-128"/>
              </a:rPr>
              <a:t>http</a:t>
            </a:r>
            <a:r>
              <a:rPr lang="en-US" altLang="ja-JP" sz="1100" dirty="0">
                <a:solidFill>
                  <a:schemeClr val="bg2"/>
                </a:solidFill>
                <a:latin typeface="メイリオ" pitchFamily="50" charset="-128"/>
                <a:ea typeface="メイリオ" pitchFamily="50" charset="-128"/>
                <a:cs typeface="メイリオ" pitchFamily="50" charset="-128"/>
              </a:rPr>
              <a:t>://www.data.gov/data-policy</a:t>
            </a:r>
            <a:endParaRPr kumimoji="1" lang="ja-JP" altLang="en-US" sz="1100" dirty="0" smtClean="0">
              <a:solidFill>
                <a:schemeClr val="bg2"/>
              </a:solidFill>
              <a:latin typeface="ヒラギノ角ゴ ProN W6"/>
              <a:ea typeface="ヒラギノ角ゴ ProN W6"/>
              <a:cs typeface="ヒラギノ角ゴ ProN W6"/>
            </a:endParaRPr>
          </a:p>
        </p:txBody>
      </p:sp>
    </p:spTree>
    <p:extLst>
      <p:ext uri="{BB962C8B-B14F-4D97-AF65-F5344CB8AC3E}">
        <p14:creationId xmlns:p14="http://schemas.microsoft.com/office/powerpoint/2010/main" val="3918322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４．米国の状況</a:t>
            </a:r>
            <a:endParaRPr kumimoji="1" lang="ja-JP" altLang="en-US" sz="2400" dirty="0"/>
          </a:p>
        </p:txBody>
      </p:sp>
      <p:sp>
        <p:nvSpPr>
          <p:cNvPr id="3" name="コンテンツ プレースホルダー 2"/>
          <p:cNvSpPr>
            <a:spLocks noGrp="1"/>
          </p:cNvSpPr>
          <p:nvPr>
            <p:ph idx="1"/>
          </p:nvPr>
        </p:nvSpPr>
        <p:spPr>
          <a:xfrm>
            <a:off x="351414" y="1143001"/>
            <a:ext cx="9146415" cy="5382343"/>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米国</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en-US" altLang="ja-JP" dirty="0" smtClean="0">
                <a:solidFill>
                  <a:schemeClr val="bg2"/>
                </a:solidFill>
              </a:rPr>
              <a:t>Digital Accountability and Transparency Act</a:t>
            </a:r>
          </a:p>
          <a:p>
            <a:pPr marL="655370" lvl="2" indent="-342900">
              <a:spcBef>
                <a:spcPts val="600"/>
              </a:spcBef>
              <a:buFont typeface="Wingdings" panose="05000000000000000000" pitchFamily="2" charset="2"/>
              <a:buChar char="ü"/>
            </a:pPr>
            <a:r>
              <a:rPr lang="en-US" altLang="ja-JP" dirty="0" smtClean="0">
                <a:solidFill>
                  <a:schemeClr val="bg2"/>
                </a:solidFill>
              </a:rPr>
              <a:t>2014</a:t>
            </a:r>
            <a:r>
              <a:rPr lang="ja-JP" altLang="en-US" dirty="0" smtClean="0">
                <a:solidFill>
                  <a:schemeClr val="bg2"/>
                </a:solidFill>
              </a:rPr>
              <a:t>年に施行。予算関連のデータの内容・更新について、政府の責任や義務を規定</a:t>
            </a:r>
            <a:endParaRPr lang="en-US" altLang="ja-JP" dirty="0" smtClean="0">
              <a:solidFill>
                <a:schemeClr val="bg2"/>
              </a:solidFill>
            </a:endParaRPr>
          </a:p>
          <a:p>
            <a:pPr marL="655370" lvl="2" indent="-342900">
              <a:spcBef>
                <a:spcPts val="600"/>
              </a:spcBef>
              <a:buFont typeface="Wingdings" panose="05000000000000000000" pitchFamily="2" charset="2"/>
              <a:buChar char="ü"/>
            </a:pPr>
            <a:r>
              <a:rPr lang="ja-JP" altLang="en-US" dirty="0" smtClean="0">
                <a:solidFill>
                  <a:schemeClr val="bg2"/>
                </a:solidFill>
              </a:rPr>
              <a:t>質の保証について、以下の規定がある。（統一的なガイドラインが今後作成される予定）</a:t>
            </a:r>
            <a:endParaRPr lang="en-US" altLang="ja-JP" dirty="0" smtClean="0">
              <a:solidFill>
                <a:schemeClr val="bg2"/>
              </a:solidFill>
            </a:endParaRPr>
          </a:p>
          <a:p>
            <a:pPr marL="956995" lvl="3" indent="-342900">
              <a:spcBef>
                <a:spcPts val="600"/>
              </a:spcBef>
              <a:buFont typeface="Wingdings" panose="05000000000000000000" pitchFamily="2" charset="2"/>
              <a:buChar char="ü"/>
            </a:pPr>
            <a:r>
              <a:rPr lang="ja-JP" altLang="en-US" sz="1500" dirty="0" smtClean="0">
                <a:solidFill>
                  <a:schemeClr val="bg2"/>
                </a:solidFill>
              </a:rPr>
              <a:t>納税者</a:t>
            </a:r>
            <a:r>
              <a:rPr lang="ja-JP" altLang="en-US" sz="1500" dirty="0">
                <a:solidFill>
                  <a:schemeClr val="bg2"/>
                </a:solidFill>
              </a:rPr>
              <a:t>と政策立案者が連邦政府の支出をより効果的にトラッキングすることを可能にするため、連邦政府機関の支出を直接開示し、連邦政府機関の契約、貸付、補助金の支出情報を連邦政府機関の事業・政策とリンクさせて開示する。</a:t>
            </a:r>
          </a:p>
          <a:p>
            <a:pPr marL="956995" lvl="3" indent="-342900">
              <a:spcBef>
                <a:spcPts val="600"/>
              </a:spcBef>
              <a:buFont typeface="Wingdings" panose="05000000000000000000" pitchFamily="2" charset="2"/>
              <a:buChar char="ü"/>
            </a:pPr>
            <a:r>
              <a:rPr lang="ja-JP" altLang="en-US" sz="1500" dirty="0">
                <a:solidFill>
                  <a:schemeClr val="bg2"/>
                </a:solidFill>
              </a:rPr>
              <a:t>	</a:t>
            </a:r>
            <a:r>
              <a:rPr lang="en-US" altLang="ja-JP" sz="1500" dirty="0">
                <a:solidFill>
                  <a:schemeClr val="bg2"/>
                </a:solidFill>
              </a:rPr>
              <a:t>OMB</a:t>
            </a:r>
            <a:r>
              <a:rPr lang="ja-JP" altLang="en-US" sz="1500" dirty="0" smtClean="0">
                <a:solidFill>
                  <a:schemeClr val="bg2"/>
                </a:solidFill>
              </a:rPr>
              <a:t>長官および</a:t>
            </a:r>
            <a:r>
              <a:rPr lang="ja-JP" altLang="en-US" sz="1500" dirty="0">
                <a:solidFill>
                  <a:schemeClr val="bg2"/>
                </a:solidFill>
              </a:rPr>
              <a:t>財務長官が、連邦政府全体をカバーする財務データ</a:t>
            </a:r>
            <a:r>
              <a:rPr lang="ja-JP" altLang="en-US" sz="1500" dirty="0" smtClean="0">
                <a:solidFill>
                  <a:schemeClr val="bg2"/>
                </a:solidFill>
              </a:rPr>
              <a:t>標準を</a:t>
            </a:r>
            <a:r>
              <a:rPr lang="ja-JP" altLang="en-US" sz="1500" dirty="0">
                <a:solidFill>
                  <a:schemeClr val="bg2"/>
                </a:solidFill>
              </a:rPr>
              <a:t>確立し、一貫性・信頼性があり検索可能</a:t>
            </a:r>
            <a:r>
              <a:rPr lang="ja-JP" altLang="en-US" sz="1500" dirty="0" smtClean="0">
                <a:solidFill>
                  <a:schemeClr val="bg2"/>
                </a:solidFill>
              </a:rPr>
              <a:t>な支出</a:t>
            </a:r>
            <a:r>
              <a:rPr lang="ja-JP" altLang="en-US" sz="1500" dirty="0">
                <a:solidFill>
                  <a:schemeClr val="bg2"/>
                </a:solidFill>
              </a:rPr>
              <a:t>データを機械判読可能な</a:t>
            </a:r>
            <a:r>
              <a:rPr lang="en-US" altLang="ja-JP" sz="1500" dirty="0">
                <a:solidFill>
                  <a:schemeClr val="bg2"/>
                </a:solidFill>
              </a:rPr>
              <a:t>(computer-readable)</a:t>
            </a:r>
            <a:r>
              <a:rPr lang="ja-JP" altLang="en-US" sz="1500" dirty="0">
                <a:solidFill>
                  <a:schemeClr val="bg2"/>
                </a:solidFill>
              </a:rPr>
              <a:t>形式で 連邦支出開示サイト</a:t>
            </a:r>
            <a:r>
              <a:rPr lang="en-US" altLang="ja-JP" sz="1500" dirty="0" smtClean="0">
                <a:solidFill>
                  <a:schemeClr val="bg2"/>
                </a:solidFill>
              </a:rPr>
              <a:t>USASpending.gov</a:t>
            </a:r>
            <a:r>
              <a:rPr lang="ja-JP" altLang="en-US" sz="1500" dirty="0" err="1" smtClean="0">
                <a:solidFill>
                  <a:schemeClr val="bg2"/>
                </a:solidFill>
              </a:rPr>
              <a:t>で</a:t>
            </a:r>
            <a:r>
              <a:rPr lang="ja-JP" altLang="en-US" sz="1500" dirty="0" err="1">
                <a:solidFill>
                  <a:schemeClr val="bg2"/>
                </a:solidFill>
              </a:rPr>
              <a:t>提</a:t>
            </a:r>
            <a:r>
              <a:rPr lang="ja-JP" altLang="en-US" sz="1500" dirty="0">
                <a:solidFill>
                  <a:schemeClr val="bg2"/>
                </a:solidFill>
              </a:rPr>
              <a:t>供する。</a:t>
            </a:r>
          </a:p>
          <a:p>
            <a:pPr marL="956995" lvl="3" indent="-342900">
              <a:spcBef>
                <a:spcPts val="600"/>
              </a:spcBef>
              <a:buFont typeface="Wingdings" panose="05000000000000000000" pitchFamily="2" charset="2"/>
              <a:buChar char="ü"/>
            </a:pPr>
            <a:r>
              <a:rPr lang="ja-JP" altLang="en-US" sz="1500" dirty="0">
                <a:solidFill>
                  <a:schemeClr val="bg2"/>
                </a:solidFill>
              </a:rPr>
              <a:t>	</a:t>
            </a:r>
            <a:r>
              <a:rPr lang="en-US" altLang="ja-JP" sz="1500" dirty="0">
                <a:solidFill>
                  <a:schemeClr val="bg2"/>
                </a:solidFill>
              </a:rPr>
              <a:t>OMB</a:t>
            </a:r>
            <a:r>
              <a:rPr lang="ja-JP" altLang="en-US" sz="1500" dirty="0">
                <a:solidFill>
                  <a:schemeClr val="bg2"/>
                </a:solidFill>
              </a:rPr>
              <a:t>が実施する今後</a:t>
            </a:r>
            <a:r>
              <a:rPr lang="en-US" altLang="ja-JP" sz="1500" dirty="0">
                <a:solidFill>
                  <a:schemeClr val="bg2"/>
                </a:solidFill>
              </a:rPr>
              <a:t>2</a:t>
            </a:r>
            <a:r>
              <a:rPr lang="ja-JP" altLang="en-US" sz="1500" dirty="0">
                <a:solidFill>
                  <a:schemeClr val="bg2"/>
                </a:solidFill>
              </a:rPr>
              <a:t>年間の試行</a:t>
            </a:r>
            <a:r>
              <a:rPr lang="ja-JP" altLang="en-US" sz="1500" dirty="0" smtClean="0">
                <a:solidFill>
                  <a:schemeClr val="bg2"/>
                </a:solidFill>
              </a:rPr>
              <a:t>プログラムで</a:t>
            </a:r>
            <a:r>
              <a:rPr lang="ja-JP" altLang="en-US" sz="1500" dirty="0">
                <a:solidFill>
                  <a:schemeClr val="bg2"/>
                </a:solidFill>
              </a:rPr>
              <a:t>は、透明性を改善する一方で、報告内容の重複をなくし、コンプライアンスコストを削減することで、連邦政府のファンドを受け取る法人の報告プロセスの簡素化について提言を</a:t>
            </a:r>
            <a:r>
              <a:rPr lang="ja-JP" altLang="en-US" sz="1500" dirty="0" smtClean="0">
                <a:solidFill>
                  <a:schemeClr val="bg2"/>
                </a:solidFill>
              </a:rPr>
              <a:t>策定する</a:t>
            </a:r>
            <a:r>
              <a:rPr lang="ja-JP" altLang="en-US" sz="1500" dirty="0">
                <a:solidFill>
                  <a:schemeClr val="bg2"/>
                </a:solidFill>
              </a:rPr>
              <a:t>。</a:t>
            </a:r>
          </a:p>
          <a:p>
            <a:pPr marL="956995" lvl="3" indent="-342900">
              <a:spcBef>
                <a:spcPts val="600"/>
              </a:spcBef>
              <a:buFont typeface="Wingdings" panose="05000000000000000000" pitchFamily="2" charset="2"/>
              <a:buChar char="ü"/>
            </a:pPr>
            <a:r>
              <a:rPr lang="ja-JP" altLang="en-US" sz="1500" dirty="0" smtClean="0">
                <a:solidFill>
                  <a:schemeClr val="bg2"/>
                </a:solidFill>
              </a:rPr>
              <a:t>各省庁</a:t>
            </a:r>
            <a:r>
              <a:rPr lang="ja-JP" altLang="en-US" sz="1500" dirty="0">
                <a:solidFill>
                  <a:schemeClr val="bg2"/>
                </a:solidFill>
              </a:rPr>
              <a:t>の</a:t>
            </a:r>
            <a:r>
              <a:rPr lang="ja-JP" altLang="en-US" sz="1500" dirty="0" smtClean="0">
                <a:solidFill>
                  <a:schemeClr val="bg2"/>
                </a:solidFill>
              </a:rPr>
              <a:t>担当官に</a:t>
            </a:r>
            <a:r>
              <a:rPr lang="ja-JP" altLang="en-US" sz="1500" dirty="0">
                <a:solidFill>
                  <a:schemeClr val="bg2"/>
                </a:solidFill>
              </a:rPr>
              <a:t>予算データの</a:t>
            </a:r>
            <a:r>
              <a:rPr lang="ja-JP" altLang="en-US" sz="1500" dirty="0" smtClean="0">
                <a:solidFill>
                  <a:schemeClr val="bg2"/>
                </a:solidFill>
              </a:rPr>
              <a:t>サンプルに</a:t>
            </a:r>
            <a:r>
              <a:rPr lang="ja-JP" altLang="en-US" sz="1500" dirty="0">
                <a:solidFill>
                  <a:schemeClr val="bg2"/>
                </a:solidFill>
              </a:rPr>
              <a:t>ついて、内容の正しさや誤植等の有無、最新の情報か</a:t>
            </a:r>
            <a:r>
              <a:rPr lang="ja-JP" altLang="en-US" sz="1500" dirty="0" smtClean="0">
                <a:solidFill>
                  <a:schemeClr val="bg2"/>
                </a:solidFill>
              </a:rPr>
              <a:t>どうかを</a:t>
            </a:r>
            <a:r>
              <a:rPr lang="ja-JP" altLang="en-US" sz="1500" dirty="0">
                <a:solidFill>
                  <a:schemeClr val="bg2"/>
                </a:solidFill>
              </a:rPr>
              <a:t>チェックさせ、議会に提出した上で公表させる。</a:t>
            </a:r>
          </a:p>
          <a:p>
            <a:pPr marL="655370" lvl="2" indent="-342900">
              <a:spcBef>
                <a:spcPts val="600"/>
              </a:spcBef>
              <a:buFont typeface="Wingdings" panose="05000000000000000000" pitchFamily="2" charset="2"/>
              <a:buChar char="ü"/>
            </a:pPr>
            <a:endParaRPr lang="en-US" altLang="ja-JP" dirty="0" smtClean="0">
              <a:solidFill>
                <a:schemeClr val="bg2"/>
              </a:solidFill>
            </a:endParaRPr>
          </a:p>
          <a:p>
            <a:pPr marL="655370" lvl="2" indent="-342900">
              <a:spcBef>
                <a:spcPts val="600"/>
              </a:spcBef>
              <a:buFont typeface="Wingdings" panose="05000000000000000000" pitchFamily="2" charset="2"/>
              <a:buChar char="ü"/>
            </a:pPr>
            <a:r>
              <a:rPr lang="ja-JP" altLang="en-US" dirty="0" smtClean="0">
                <a:solidFill>
                  <a:schemeClr val="bg2"/>
                </a:solidFill>
              </a:rPr>
              <a:t>この法律は、データの質に関する議論だけでなく、政府機関のマネジメント改革、政府機関への民間からの報告実務の負荷軽減にまで踏み込んで「義務化」したことについて、大きな意義があるという指摘もある。</a:t>
            </a:r>
            <a:endParaRPr lang="en-US" altLang="ja-JP"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
        <p:nvSpPr>
          <p:cNvPr id="5" name="テキスト ボックス 4"/>
          <p:cNvSpPr txBox="1"/>
          <p:nvPr/>
        </p:nvSpPr>
        <p:spPr>
          <a:xfrm>
            <a:off x="5953327" y="6352161"/>
            <a:ext cx="3865161" cy="276999"/>
          </a:xfrm>
          <a:prstGeom prst="rect">
            <a:avLst/>
          </a:prstGeom>
          <a:noFill/>
        </p:spPr>
        <p:txBody>
          <a:bodyPr wrap="none" rtlCol="0">
            <a:spAutoFit/>
          </a:bodyPr>
          <a:lstStyle/>
          <a:p>
            <a:pPr algn="l"/>
            <a:r>
              <a:rPr kumimoji="1" lang="ja-JP" altLang="en-US" sz="1200" dirty="0" smtClean="0">
                <a:solidFill>
                  <a:schemeClr val="bg2"/>
                </a:solidFill>
                <a:latin typeface="ヒラギノ角ゴ ProN W6"/>
                <a:ea typeface="ヒラギノ角ゴ ProN W6"/>
                <a:cs typeface="ヒラギノ角ゴ ProN W6"/>
              </a:rPr>
              <a:t>出典：当該条文および富士通総研資料をもとに、</a:t>
            </a:r>
            <a:r>
              <a:rPr kumimoji="1" lang="en-US" altLang="ja-JP" sz="1200" dirty="0" smtClean="0">
                <a:solidFill>
                  <a:schemeClr val="bg2"/>
                </a:solidFill>
                <a:latin typeface="ヒラギノ角ゴ ProN W6"/>
                <a:ea typeface="ヒラギノ角ゴ ProN W6"/>
                <a:cs typeface="ヒラギノ角ゴ ProN W6"/>
              </a:rPr>
              <a:t>MRI</a:t>
            </a:r>
            <a:r>
              <a:rPr kumimoji="1" lang="ja-JP" altLang="en-US" sz="1200" dirty="0" smtClean="0">
                <a:solidFill>
                  <a:schemeClr val="bg2"/>
                </a:solidFill>
                <a:latin typeface="ヒラギノ角ゴ ProN W6"/>
                <a:ea typeface="ヒラギノ角ゴ ProN W6"/>
                <a:cs typeface="ヒラギノ角ゴ ProN W6"/>
              </a:rPr>
              <a:t>作成</a:t>
            </a:r>
          </a:p>
        </p:txBody>
      </p:sp>
    </p:spTree>
    <p:extLst>
      <p:ext uri="{BB962C8B-B14F-4D97-AF65-F5344CB8AC3E}">
        <p14:creationId xmlns:p14="http://schemas.microsoft.com/office/powerpoint/2010/main" val="3209862343"/>
      </p:ext>
    </p:extLst>
  </p:cSld>
  <p:clrMapOvr>
    <a:masterClrMapping/>
  </p:clrMapOvr>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1878</Words>
  <Application>Microsoft Office PowerPoint</Application>
  <PresentationFormat>A4 210 x 297 mm</PresentationFormat>
  <Paragraphs>169</Paragraphs>
  <Slides>11</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11</vt:i4>
      </vt:variant>
    </vt:vector>
  </HeadingPairs>
  <TitlesOfParts>
    <vt:vector size="26" baseType="lpstr">
      <vt:lpstr>ＤＦＧ華康ゴシック体W5</vt:lpstr>
      <vt:lpstr>ＤＦＧ平成ゴシック体W3</vt:lpstr>
      <vt:lpstr>ＤＦＧ平成ゴシック体W7</vt:lpstr>
      <vt:lpstr>굴림</vt:lpstr>
      <vt:lpstr>ＭＳ Ｐゴシック</vt:lpstr>
      <vt:lpstr>ＭＳ Ｐ明朝</vt:lpstr>
      <vt:lpstr>ヒラギノ角ゴ ProN W3</vt:lpstr>
      <vt:lpstr>ヒラギノ角ゴ ProN W6</vt:lpstr>
      <vt:lpstr>メイリオ</vt:lpstr>
      <vt:lpstr>平成明朝</vt:lpstr>
      <vt:lpstr>Arial</vt:lpstr>
      <vt:lpstr>Calibri</vt:lpstr>
      <vt:lpstr>Franklin Gothic Demi</vt:lpstr>
      <vt:lpstr>Wingdings</vt:lpstr>
      <vt:lpstr>VLEDパワポ基本テンプレート</vt:lpstr>
      <vt:lpstr>データの保証と責任について</vt:lpstr>
      <vt:lpstr>１．データの保証と責任についての検討の理由</vt:lpstr>
      <vt:lpstr>２．日本における対応</vt:lpstr>
      <vt:lpstr>２．日本における対応</vt:lpstr>
      <vt:lpstr>３．英国のオープンデータ認証制度</vt:lpstr>
      <vt:lpstr>参考．Open Data Certificatesの登録データ</vt:lpstr>
      <vt:lpstr>４．英国の状況</vt:lpstr>
      <vt:lpstr>４．米国の状況</vt:lpstr>
      <vt:lpstr>４．米国の状況</vt:lpstr>
      <vt:lpstr>５．今後のデータ利活用に向けて</vt:lpstr>
      <vt:lpstr>PowerPoint プレゼンテーション</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2015-03-13T10:08:31Z</dcterms:modified>
</cp:coreProperties>
</file>